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462" r:id="rId3"/>
    <p:sldId id="464" r:id="rId4"/>
    <p:sldId id="465" r:id="rId5"/>
    <p:sldId id="467" r:id="rId6"/>
    <p:sldId id="468" r:id="rId7"/>
    <p:sldId id="264" r:id="rId8"/>
    <p:sldId id="469" r:id="rId9"/>
    <p:sldId id="470" r:id="rId10"/>
    <p:sldId id="471" r:id="rId11"/>
    <p:sldId id="540" r:id="rId12"/>
    <p:sldId id="472" r:id="rId13"/>
    <p:sldId id="473" r:id="rId14"/>
    <p:sldId id="481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3.png"/><Relationship Id="rId7" Type="http://schemas.openxmlformats.org/officeDocument/2006/relationships/image" Target="../media/image5.png"/><Relationship Id="rId2" Type="http://schemas.openxmlformats.org/officeDocument/2006/relationships/image" Target="../media/image12.svg"/><Relationship Id="rId1" Type="http://schemas.openxmlformats.org/officeDocument/2006/relationships/image" Target="../media/image11.png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B439137-79FF-4DBB-8F5D-1700C8815E47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C50257A-4419-459D-BC2F-EB4657CB71E3}">
      <dgm:prSet/>
      <dgm:spPr/>
      <dgm:t>
        <a:bodyPr/>
        <a:lstStyle/>
        <a:p>
          <a:r>
            <a:rPr lang="pl-PL" dirty="0"/>
            <a:t>Oceny ryzyka zawodowego dokonują osoby upoważnione, o odpowiednich kompetencjach, które rozpoznają rodzaje ryzyka i zagrożeń, umieją wskazać ich źródło, znają procedury i normy właściwe w określonym warunkom pracy i dobrze orientują się w rodzaju i technologii stosowanej w przedsiębiorstwie. </a:t>
          </a:r>
          <a:endParaRPr lang="en-US" dirty="0"/>
        </a:p>
      </dgm:t>
    </dgm:pt>
    <dgm:pt modelId="{0434C723-3191-4C48-B199-9D7B96F9DE64}" type="parTrans" cxnId="{4DDE90BD-8E0B-4BCB-BA87-126017B27D8C}">
      <dgm:prSet/>
      <dgm:spPr/>
      <dgm:t>
        <a:bodyPr/>
        <a:lstStyle/>
        <a:p>
          <a:endParaRPr lang="en-US"/>
        </a:p>
      </dgm:t>
    </dgm:pt>
    <dgm:pt modelId="{CECC04B2-2BDC-44AD-A225-01101F3E02ED}" type="sibTrans" cxnId="{4DDE90BD-8E0B-4BCB-BA87-126017B27D8C}">
      <dgm:prSet/>
      <dgm:spPr/>
      <dgm:t>
        <a:bodyPr/>
        <a:lstStyle/>
        <a:p>
          <a:endParaRPr lang="en-US"/>
        </a:p>
      </dgm:t>
    </dgm:pt>
    <dgm:pt modelId="{F48AC048-EFD5-4D03-AC17-014F34B6AEFD}">
      <dgm:prSet/>
      <dgm:spPr/>
      <dgm:t>
        <a:bodyPr/>
        <a:lstStyle/>
        <a:p>
          <a:r>
            <a:rPr lang="pl-PL" dirty="0"/>
            <a:t>Może to być pracodawca, specjalista BHP lub eksperci zewnętrzni</a:t>
          </a:r>
          <a:endParaRPr lang="en-US" dirty="0"/>
        </a:p>
      </dgm:t>
    </dgm:pt>
    <dgm:pt modelId="{DB02694D-5031-41B0-8FBB-C9403C5CA884}" type="parTrans" cxnId="{DE775FFC-4191-49EC-8245-DAC11B8DE5FA}">
      <dgm:prSet/>
      <dgm:spPr/>
      <dgm:t>
        <a:bodyPr/>
        <a:lstStyle/>
        <a:p>
          <a:endParaRPr lang="en-US"/>
        </a:p>
      </dgm:t>
    </dgm:pt>
    <dgm:pt modelId="{255E8170-7DE8-4728-9FE2-B6A1300BC32F}" type="sibTrans" cxnId="{DE775FFC-4191-49EC-8245-DAC11B8DE5FA}">
      <dgm:prSet/>
      <dgm:spPr/>
      <dgm:t>
        <a:bodyPr/>
        <a:lstStyle/>
        <a:p>
          <a:endParaRPr lang="en-US"/>
        </a:p>
      </dgm:t>
    </dgm:pt>
    <dgm:pt modelId="{8A89572D-A962-424F-8075-313809014AF4}" type="pres">
      <dgm:prSet presAssocID="{CB439137-79FF-4DBB-8F5D-1700C8815E47}" presName="Name0" presStyleCnt="0">
        <dgm:presLayoutVars>
          <dgm:dir/>
          <dgm:animLvl val="lvl"/>
          <dgm:resizeHandles val="exact"/>
        </dgm:presLayoutVars>
      </dgm:prSet>
      <dgm:spPr/>
    </dgm:pt>
    <dgm:pt modelId="{9DF50B6F-7B0E-4CFF-B65B-7A84366561CF}" type="pres">
      <dgm:prSet presAssocID="{F48AC048-EFD5-4D03-AC17-014F34B6AEFD}" presName="boxAndChildren" presStyleCnt="0"/>
      <dgm:spPr/>
    </dgm:pt>
    <dgm:pt modelId="{154D4E65-5565-4EF2-A0AC-E26A83737485}" type="pres">
      <dgm:prSet presAssocID="{F48AC048-EFD5-4D03-AC17-014F34B6AEFD}" presName="parentTextBox" presStyleLbl="node1" presStyleIdx="0" presStyleCnt="2"/>
      <dgm:spPr/>
    </dgm:pt>
    <dgm:pt modelId="{044FB5FF-B8B1-4CE8-88AA-35DAB8DC81CC}" type="pres">
      <dgm:prSet presAssocID="{CECC04B2-2BDC-44AD-A225-01101F3E02ED}" presName="sp" presStyleCnt="0"/>
      <dgm:spPr/>
    </dgm:pt>
    <dgm:pt modelId="{B5706898-15DD-4BAB-AF73-F6CF8EB70CAE}" type="pres">
      <dgm:prSet presAssocID="{9C50257A-4419-459D-BC2F-EB4657CB71E3}" presName="arrowAndChildren" presStyleCnt="0"/>
      <dgm:spPr/>
    </dgm:pt>
    <dgm:pt modelId="{411B4EA7-C939-4B5B-AAAD-2EB2761240B1}" type="pres">
      <dgm:prSet presAssocID="{9C50257A-4419-459D-BC2F-EB4657CB71E3}" presName="parentTextArrow" presStyleLbl="node1" presStyleIdx="1" presStyleCnt="2"/>
      <dgm:spPr/>
    </dgm:pt>
  </dgm:ptLst>
  <dgm:cxnLst>
    <dgm:cxn modelId="{70F8BA0B-E3EF-4412-8104-FE3FEA1EA950}" type="presOf" srcId="{9C50257A-4419-459D-BC2F-EB4657CB71E3}" destId="{411B4EA7-C939-4B5B-AAAD-2EB2761240B1}" srcOrd="0" destOrd="0" presId="urn:microsoft.com/office/officeart/2005/8/layout/process4"/>
    <dgm:cxn modelId="{2A1A94B2-7B3B-4D62-92B0-0AD130E1C0D5}" type="presOf" srcId="{CB439137-79FF-4DBB-8F5D-1700C8815E47}" destId="{8A89572D-A962-424F-8075-313809014AF4}" srcOrd="0" destOrd="0" presId="urn:microsoft.com/office/officeart/2005/8/layout/process4"/>
    <dgm:cxn modelId="{4DDE90BD-8E0B-4BCB-BA87-126017B27D8C}" srcId="{CB439137-79FF-4DBB-8F5D-1700C8815E47}" destId="{9C50257A-4419-459D-BC2F-EB4657CB71E3}" srcOrd="0" destOrd="0" parTransId="{0434C723-3191-4C48-B199-9D7B96F9DE64}" sibTransId="{CECC04B2-2BDC-44AD-A225-01101F3E02ED}"/>
    <dgm:cxn modelId="{80A4D6C4-2CAC-4010-B648-477A9E1659C2}" type="presOf" srcId="{F48AC048-EFD5-4D03-AC17-014F34B6AEFD}" destId="{154D4E65-5565-4EF2-A0AC-E26A83737485}" srcOrd="0" destOrd="0" presId="urn:microsoft.com/office/officeart/2005/8/layout/process4"/>
    <dgm:cxn modelId="{DE775FFC-4191-49EC-8245-DAC11B8DE5FA}" srcId="{CB439137-79FF-4DBB-8F5D-1700C8815E47}" destId="{F48AC048-EFD5-4D03-AC17-014F34B6AEFD}" srcOrd="1" destOrd="0" parTransId="{DB02694D-5031-41B0-8FBB-C9403C5CA884}" sibTransId="{255E8170-7DE8-4728-9FE2-B6A1300BC32F}"/>
    <dgm:cxn modelId="{8C3E8D9B-4754-44A7-86AE-A7B342379C32}" type="presParOf" srcId="{8A89572D-A962-424F-8075-313809014AF4}" destId="{9DF50B6F-7B0E-4CFF-B65B-7A84366561CF}" srcOrd="0" destOrd="0" presId="urn:microsoft.com/office/officeart/2005/8/layout/process4"/>
    <dgm:cxn modelId="{2A7A4096-E47E-46CF-95E9-C5DB3C7A84F6}" type="presParOf" srcId="{9DF50B6F-7B0E-4CFF-B65B-7A84366561CF}" destId="{154D4E65-5565-4EF2-A0AC-E26A83737485}" srcOrd="0" destOrd="0" presId="urn:microsoft.com/office/officeart/2005/8/layout/process4"/>
    <dgm:cxn modelId="{ADE45642-83D2-4420-9A4A-16C175E59D01}" type="presParOf" srcId="{8A89572D-A962-424F-8075-313809014AF4}" destId="{044FB5FF-B8B1-4CE8-88AA-35DAB8DC81CC}" srcOrd="1" destOrd="0" presId="urn:microsoft.com/office/officeart/2005/8/layout/process4"/>
    <dgm:cxn modelId="{03386003-1D9A-4454-9998-122E4AFA7762}" type="presParOf" srcId="{8A89572D-A962-424F-8075-313809014AF4}" destId="{B5706898-15DD-4BAB-AF73-F6CF8EB70CAE}" srcOrd="2" destOrd="0" presId="urn:microsoft.com/office/officeart/2005/8/layout/process4"/>
    <dgm:cxn modelId="{C1E181C7-D450-4891-8688-A016B93FEFA3}" type="presParOf" srcId="{B5706898-15DD-4BAB-AF73-F6CF8EB70CAE}" destId="{411B4EA7-C939-4B5B-AAAD-2EB2761240B1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0907AB3-27F5-4AE6-AC26-8DB412A43BC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CD2F623-0F37-4469-B9B7-64B4935C5431}">
      <dgm:prSet custT="1"/>
      <dgm:spPr/>
      <dgm:t>
        <a:bodyPr/>
        <a:lstStyle/>
        <a:p>
          <a:pPr algn="l"/>
          <a:r>
            <a:rPr lang="pl-PL" sz="1800" b="1" dirty="0">
              <a:latin typeface="Arial" panose="020B0604020202020204" pitchFamily="34" charset="0"/>
              <a:cs typeface="Arial" panose="020B0604020202020204" pitchFamily="34" charset="0"/>
            </a:rPr>
            <a:t>indukcyjne 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– w metodach indukcyjnych wnioski ogólne wynikają z przesłanek, będących ich szczególnymi przypadkami. Po przeprowadzeniu obserwacji i ewentualnych eksperymentów stosuje się uogólnienia i formułuje hipotezy. Zasady, które można zastosować w innych przypadkach tworzy się po weryfikacji uogólnień i hipotez. 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7395C4-780B-4F22-AC81-4F79F5126423}" type="parTrans" cxnId="{7EB144DB-C588-463D-9029-65B9A3AF4A1F}">
      <dgm:prSet/>
      <dgm:spPr/>
      <dgm:t>
        <a:bodyPr/>
        <a:lstStyle/>
        <a:p>
          <a:endParaRPr lang="en-US"/>
        </a:p>
      </dgm:t>
    </dgm:pt>
    <dgm:pt modelId="{15A705F0-C9CE-4C56-81A6-7AAE3A3A8C5F}" type="sibTrans" cxnId="{7EB144DB-C588-463D-9029-65B9A3AF4A1F}">
      <dgm:prSet/>
      <dgm:spPr/>
      <dgm:t>
        <a:bodyPr/>
        <a:lstStyle/>
        <a:p>
          <a:endParaRPr lang="en-US"/>
        </a:p>
      </dgm:t>
    </dgm:pt>
    <dgm:pt modelId="{4371E45E-C182-4B5F-B5DA-F4183A7C1A55}">
      <dgm:prSet custT="1"/>
      <dgm:spPr/>
      <dgm:t>
        <a:bodyPr/>
        <a:lstStyle/>
        <a:p>
          <a:pPr algn="l"/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Zaliczamy tu takie metody jak np. 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analizę bezpieczeństwa pracy (Job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Safety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Analysis), 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HAZOP (Hazard and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Opreability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Studies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), 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FMEA (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Failure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Modes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Effects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Analysis) oraz 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metodę drzewa zdarzeń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C1636-D39D-4264-B64B-CFD7A5FECF59}" type="parTrans" cxnId="{6559306B-9FF0-4745-AC1F-38BD82491BC6}">
      <dgm:prSet/>
      <dgm:spPr/>
      <dgm:t>
        <a:bodyPr/>
        <a:lstStyle/>
        <a:p>
          <a:endParaRPr lang="en-US"/>
        </a:p>
      </dgm:t>
    </dgm:pt>
    <dgm:pt modelId="{0467BFC0-41AE-43A5-87D1-BA2FF743C294}" type="sibTrans" cxnId="{6559306B-9FF0-4745-AC1F-38BD82491BC6}">
      <dgm:prSet/>
      <dgm:spPr/>
      <dgm:t>
        <a:bodyPr/>
        <a:lstStyle/>
        <a:p>
          <a:endParaRPr lang="en-US"/>
        </a:p>
      </dgm:t>
    </dgm:pt>
    <dgm:pt modelId="{6E8D27F9-ABC3-4003-8FF3-7121046DAB6C}" type="pres">
      <dgm:prSet presAssocID="{C0907AB3-27F5-4AE6-AC26-8DB412A43BC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14B28DC-BEA1-4BD6-8518-5F72DC2CBB3E}" type="pres">
      <dgm:prSet presAssocID="{FCD2F623-0F37-4469-B9B7-64B4935C5431}" presName="hierRoot1" presStyleCnt="0"/>
      <dgm:spPr/>
    </dgm:pt>
    <dgm:pt modelId="{E273C4DF-0507-4191-93E8-A3CE55F12CA6}" type="pres">
      <dgm:prSet presAssocID="{FCD2F623-0F37-4469-B9B7-64B4935C5431}" presName="composite" presStyleCnt="0"/>
      <dgm:spPr/>
    </dgm:pt>
    <dgm:pt modelId="{F9DA3BE8-381E-4B32-9DC9-3C6ECA0138B8}" type="pres">
      <dgm:prSet presAssocID="{FCD2F623-0F37-4469-B9B7-64B4935C5431}" presName="background" presStyleLbl="node0" presStyleIdx="0" presStyleCnt="2"/>
      <dgm:spPr/>
    </dgm:pt>
    <dgm:pt modelId="{37CFB898-B7E9-42E8-AEDF-DE058AC5867E}" type="pres">
      <dgm:prSet presAssocID="{FCD2F623-0F37-4469-B9B7-64B4935C5431}" presName="text" presStyleLbl="fgAcc0" presStyleIdx="0" presStyleCnt="2" custScaleX="101493" custScaleY="179150" custLinFactNeighborX="4809" custLinFactNeighborY="0">
        <dgm:presLayoutVars>
          <dgm:chPref val="3"/>
        </dgm:presLayoutVars>
      </dgm:prSet>
      <dgm:spPr/>
    </dgm:pt>
    <dgm:pt modelId="{E555942A-C219-4D4A-84C6-6393C727D6A5}" type="pres">
      <dgm:prSet presAssocID="{FCD2F623-0F37-4469-B9B7-64B4935C5431}" presName="hierChild2" presStyleCnt="0"/>
      <dgm:spPr/>
    </dgm:pt>
    <dgm:pt modelId="{42540EE7-0BC3-4CFF-8275-1E0FA302DC6E}" type="pres">
      <dgm:prSet presAssocID="{4371E45E-C182-4B5F-B5DA-F4183A7C1A55}" presName="hierRoot1" presStyleCnt="0"/>
      <dgm:spPr/>
    </dgm:pt>
    <dgm:pt modelId="{BBC62432-6E57-4564-BE18-F05BE9427BB7}" type="pres">
      <dgm:prSet presAssocID="{4371E45E-C182-4B5F-B5DA-F4183A7C1A55}" presName="composite" presStyleCnt="0"/>
      <dgm:spPr/>
    </dgm:pt>
    <dgm:pt modelId="{8323369D-9AEF-40E9-B33D-A42D7DC6B90D}" type="pres">
      <dgm:prSet presAssocID="{4371E45E-C182-4B5F-B5DA-F4183A7C1A55}" presName="background" presStyleLbl="node0" presStyleIdx="1" presStyleCnt="2"/>
      <dgm:spPr/>
    </dgm:pt>
    <dgm:pt modelId="{16062948-2EC0-4113-90DD-C0EF8525FBCC}" type="pres">
      <dgm:prSet presAssocID="{4371E45E-C182-4B5F-B5DA-F4183A7C1A55}" presName="text" presStyleLbl="fgAcc0" presStyleIdx="1" presStyleCnt="2" custScaleX="110169" custScaleY="143510" custLinFactNeighborX="2690" custLinFactNeighborY="3450">
        <dgm:presLayoutVars>
          <dgm:chPref val="3"/>
        </dgm:presLayoutVars>
      </dgm:prSet>
      <dgm:spPr/>
    </dgm:pt>
    <dgm:pt modelId="{CAEDE222-77BC-4F88-AB3C-913F401589A5}" type="pres">
      <dgm:prSet presAssocID="{4371E45E-C182-4B5F-B5DA-F4183A7C1A55}" presName="hierChild2" presStyleCnt="0"/>
      <dgm:spPr/>
    </dgm:pt>
  </dgm:ptLst>
  <dgm:cxnLst>
    <dgm:cxn modelId="{699F0307-6032-4386-B189-ECE0DF62EA33}" type="presOf" srcId="{4371E45E-C182-4B5F-B5DA-F4183A7C1A55}" destId="{16062948-2EC0-4113-90DD-C0EF8525FBCC}" srcOrd="0" destOrd="0" presId="urn:microsoft.com/office/officeart/2005/8/layout/hierarchy1"/>
    <dgm:cxn modelId="{6559306B-9FF0-4745-AC1F-38BD82491BC6}" srcId="{C0907AB3-27F5-4AE6-AC26-8DB412A43BC5}" destId="{4371E45E-C182-4B5F-B5DA-F4183A7C1A55}" srcOrd="1" destOrd="0" parTransId="{481C1636-D39D-4264-B64B-CFD7A5FECF59}" sibTransId="{0467BFC0-41AE-43A5-87D1-BA2FF743C294}"/>
    <dgm:cxn modelId="{3B7C86AC-8AB1-43FD-96ED-9AB7A69AC975}" type="presOf" srcId="{FCD2F623-0F37-4469-B9B7-64B4935C5431}" destId="{37CFB898-B7E9-42E8-AEDF-DE058AC5867E}" srcOrd="0" destOrd="0" presId="urn:microsoft.com/office/officeart/2005/8/layout/hierarchy1"/>
    <dgm:cxn modelId="{7EB144DB-C588-463D-9029-65B9A3AF4A1F}" srcId="{C0907AB3-27F5-4AE6-AC26-8DB412A43BC5}" destId="{FCD2F623-0F37-4469-B9B7-64B4935C5431}" srcOrd="0" destOrd="0" parTransId="{087395C4-780B-4F22-AC81-4F79F5126423}" sibTransId="{15A705F0-C9CE-4C56-81A6-7AAE3A3A8C5F}"/>
    <dgm:cxn modelId="{65DA39EF-8BBD-4560-9816-DED1CB25A35C}" type="presOf" srcId="{C0907AB3-27F5-4AE6-AC26-8DB412A43BC5}" destId="{6E8D27F9-ABC3-4003-8FF3-7121046DAB6C}" srcOrd="0" destOrd="0" presId="urn:microsoft.com/office/officeart/2005/8/layout/hierarchy1"/>
    <dgm:cxn modelId="{55593256-0BD6-430A-9590-FA88FA4181AB}" type="presParOf" srcId="{6E8D27F9-ABC3-4003-8FF3-7121046DAB6C}" destId="{C14B28DC-BEA1-4BD6-8518-5F72DC2CBB3E}" srcOrd="0" destOrd="0" presId="urn:microsoft.com/office/officeart/2005/8/layout/hierarchy1"/>
    <dgm:cxn modelId="{E5DACE85-4A57-4EEA-A7D4-C6C70727EEDC}" type="presParOf" srcId="{C14B28DC-BEA1-4BD6-8518-5F72DC2CBB3E}" destId="{E273C4DF-0507-4191-93E8-A3CE55F12CA6}" srcOrd="0" destOrd="0" presId="urn:microsoft.com/office/officeart/2005/8/layout/hierarchy1"/>
    <dgm:cxn modelId="{FFD7E495-6CEC-45DE-A460-9A931AAC6253}" type="presParOf" srcId="{E273C4DF-0507-4191-93E8-A3CE55F12CA6}" destId="{F9DA3BE8-381E-4B32-9DC9-3C6ECA0138B8}" srcOrd="0" destOrd="0" presId="urn:microsoft.com/office/officeart/2005/8/layout/hierarchy1"/>
    <dgm:cxn modelId="{563F9D2D-9820-49BE-B80B-BE2AA3D81C2C}" type="presParOf" srcId="{E273C4DF-0507-4191-93E8-A3CE55F12CA6}" destId="{37CFB898-B7E9-42E8-AEDF-DE058AC5867E}" srcOrd="1" destOrd="0" presId="urn:microsoft.com/office/officeart/2005/8/layout/hierarchy1"/>
    <dgm:cxn modelId="{F70F72FB-85ED-4FC4-B81C-88C22D319570}" type="presParOf" srcId="{C14B28DC-BEA1-4BD6-8518-5F72DC2CBB3E}" destId="{E555942A-C219-4D4A-84C6-6393C727D6A5}" srcOrd="1" destOrd="0" presId="urn:microsoft.com/office/officeart/2005/8/layout/hierarchy1"/>
    <dgm:cxn modelId="{489134B7-E27B-4FD3-BFAD-EC1639703283}" type="presParOf" srcId="{6E8D27F9-ABC3-4003-8FF3-7121046DAB6C}" destId="{42540EE7-0BC3-4CFF-8275-1E0FA302DC6E}" srcOrd="1" destOrd="0" presId="urn:microsoft.com/office/officeart/2005/8/layout/hierarchy1"/>
    <dgm:cxn modelId="{62A27937-A34F-409D-B630-4A6B0193C6FA}" type="presParOf" srcId="{42540EE7-0BC3-4CFF-8275-1E0FA302DC6E}" destId="{BBC62432-6E57-4564-BE18-F05BE9427BB7}" srcOrd="0" destOrd="0" presId="urn:microsoft.com/office/officeart/2005/8/layout/hierarchy1"/>
    <dgm:cxn modelId="{22EAF1DD-A13F-4A6D-AA0E-618443EB211C}" type="presParOf" srcId="{BBC62432-6E57-4564-BE18-F05BE9427BB7}" destId="{8323369D-9AEF-40E9-B33D-A42D7DC6B90D}" srcOrd="0" destOrd="0" presId="urn:microsoft.com/office/officeart/2005/8/layout/hierarchy1"/>
    <dgm:cxn modelId="{3CCD73F2-1795-4B23-BD93-9AC8A2CC1EAE}" type="presParOf" srcId="{BBC62432-6E57-4564-BE18-F05BE9427BB7}" destId="{16062948-2EC0-4113-90DD-C0EF8525FBCC}" srcOrd="1" destOrd="0" presId="urn:microsoft.com/office/officeart/2005/8/layout/hierarchy1"/>
    <dgm:cxn modelId="{C812ECF1-657D-40BB-9AAA-5B66F6ED1A88}" type="presParOf" srcId="{42540EE7-0BC3-4CFF-8275-1E0FA302DC6E}" destId="{CAEDE222-77BC-4F88-AB3C-913F401589A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F1CF2C4-D548-4492-96A9-94F25459929A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DF1DE27-06DA-4FA4-A906-61A736DE6FE5}">
      <dgm:prSet custT="1"/>
      <dgm:spPr/>
      <dgm:t>
        <a:bodyPr/>
        <a:lstStyle/>
        <a:p>
          <a:pPr algn="l"/>
          <a:r>
            <a:rPr lang="pl-PL" sz="1600" b="1" dirty="0">
              <a:latin typeface="Arial" panose="020B0604020202020204" pitchFamily="34" charset="0"/>
              <a:cs typeface="Arial" panose="020B0604020202020204" pitchFamily="34" charset="0"/>
            </a:rPr>
            <a:t>Dedukcyjne </a:t>
          </a:r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– analizy w metodach dedukcyjnych dokonuje się zgodnie z </a:t>
          </a:r>
        </a:p>
        <a:p>
          <a:pPr algn="l"/>
          <a:r>
            <a:rPr lang="pl-PL" sz="1600" dirty="0">
              <a:latin typeface="Arial" panose="020B0604020202020204" pitchFamily="34" charset="0"/>
              <a:cs typeface="Arial" panose="020B0604020202020204" pitchFamily="34" charset="0"/>
            </a:rPr>
            <a:t>zasadą wyniku logicznego, czyli każde następne stwierdzenie wynika z poprzedniego. Metoda znana jest jako metoda „od ogółu do szczegółu”. Ponadto do metod dedukcyjnych zalicza się metodę drzewa błędów.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C4F6F71-1EFD-4CFA-818B-14FBDAE68030}" type="parTrans" cxnId="{2843C459-91C9-4018-81C8-6F129B4F42AF}">
      <dgm:prSet/>
      <dgm:spPr/>
      <dgm:t>
        <a:bodyPr/>
        <a:lstStyle/>
        <a:p>
          <a:endParaRPr lang="en-US"/>
        </a:p>
      </dgm:t>
    </dgm:pt>
    <dgm:pt modelId="{98A14702-C94A-49FB-9A3E-32D9E7ED0837}" type="sibTrans" cxnId="{2843C459-91C9-4018-81C8-6F129B4F42AF}">
      <dgm:prSet/>
      <dgm:spPr/>
      <dgm:t>
        <a:bodyPr/>
        <a:lstStyle/>
        <a:p>
          <a:endParaRPr lang="en-US"/>
        </a:p>
      </dgm:t>
    </dgm:pt>
    <dgm:pt modelId="{FC5942E2-AE23-46CC-9D7A-4AB2C8128B20}">
      <dgm:prSet custT="1"/>
      <dgm:spPr/>
      <dgm:t>
        <a:bodyPr/>
        <a:lstStyle/>
        <a:p>
          <a:pPr algn="l"/>
          <a:r>
            <a:rPr lang="pl-PL" sz="1600" b="1" dirty="0"/>
            <a:t>Ilościowe </a:t>
          </a:r>
          <a:r>
            <a:rPr lang="pl-PL" sz="1600" dirty="0"/>
            <a:t>– szacowanie ilościowe może być przeprowadzone, gdy ma się do dyspozycji odpowiednią liczbę danych statystycznych, dotyczących ilości i rodzajów wypadków przy pracy, zdarzeń niebezpiecznych, chorób zawodowych, czasu narażenia na czynniki środowiska pracy, liczby zatrudnionych itp. Dane te powinny spełniać wymagania statystyki. Metody są skomplikowane, a także pracochłonne. Nadają się do oceny ryzyka tzw. procesowego w rozpatrywaniu niezawodności i bezpieczeństwa w procesach </a:t>
          </a:r>
          <a:r>
            <a:rPr lang="pl-PL" sz="1600" dirty="0" err="1"/>
            <a:t>tech</a:t>
          </a:r>
          <a:r>
            <a:rPr lang="pl-PL" sz="1100" dirty="0"/>
            <a:t>..</a:t>
          </a:r>
          <a:endParaRPr lang="en-US" sz="1100" dirty="0"/>
        </a:p>
      </dgm:t>
    </dgm:pt>
    <dgm:pt modelId="{08F667DE-D7D8-4440-A4DB-5EEAB38B1E3F}" type="parTrans" cxnId="{0C071560-633F-4937-8949-D2F9715E87B8}">
      <dgm:prSet/>
      <dgm:spPr/>
      <dgm:t>
        <a:bodyPr/>
        <a:lstStyle/>
        <a:p>
          <a:endParaRPr lang="en-US"/>
        </a:p>
      </dgm:t>
    </dgm:pt>
    <dgm:pt modelId="{E4F7A8D7-3E85-4751-9340-28E74BA2736B}" type="sibTrans" cxnId="{0C071560-633F-4937-8949-D2F9715E87B8}">
      <dgm:prSet/>
      <dgm:spPr/>
      <dgm:t>
        <a:bodyPr/>
        <a:lstStyle/>
        <a:p>
          <a:endParaRPr lang="en-US"/>
        </a:p>
      </dgm:t>
    </dgm:pt>
    <dgm:pt modelId="{37FA795E-52CF-4F5B-8CF1-F2EF363B3C51}" type="pres">
      <dgm:prSet presAssocID="{1F1CF2C4-D548-4492-96A9-94F25459929A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FAA0DF0-C6F2-40C4-9873-79E0FF69CCF8}" type="pres">
      <dgm:prSet presAssocID="{2DF1DE27-06DA-4FA4-A906-61A736DE6FE5}" presName="hierRoot1" presStyleCnt="0"/>
      <dgm:spPr/>
    </dgm:pt>
    <dgm:pt modelId="{B505A768-7DD1-4C0F-944F-A9A5E35E582A}" type="pres">
      <dgm:prSet presAssocID="{2DF1DE27-06DA-4FA4-A906-61A736DE6FE5}" presName="composite" presStyleCnt="0"/>
      <dgm:spPr/>
    </dgm:pt>
    <dgm:pt modelId="{2BA1E743-7E9B-483B-A09E-A55D59BE375C}" type="pres">
      <dgm:prSet presAssocID="{2DF1DE27-06DA-4FA4-A906-61A736DE6FE5}" presName="background" presStyleLbl="node0" presStyleIdx="0" presStyleCnt="2"/>
      <dgm:spPr/>
    </dgm:pt>
    <dgm:pt modelId="{BCB9635E-AFC5-4C14-9165-08C72A61F957}" type="pres">
      <dgm:prSet presAssocID="{2DF1DE27-06DA-4FA4-A906-61A736DE6FE5}" presName="text" presStyleLbl="fgAcc0" presStyleIdx="0" presStyleCnt="2" custScaleX="121007" custScaleY="171747" custLinFactNeighborX="-636" custLinFactNeighborY="-214">
        <dgm:presLayoutVars>
          <dgm:chPref val="3"/>
        </dgm:presLayoutVars>
      </dgm:prSet>
      <dgm:spPr/>
    </dgm:pt>
    <dgm:pt modelId="{96A8409E-6060-4912-B1A7-1BA2A68FBD4E}" type="pres">
      <dgm:prSet presAssocID="{2DF1DE27-06DA-4FA4-A906-61A736DE6FE5}" presName="hierChild2" presStyleCnt="0"/>
      <dgm:spPr/>
    </dgm:pt>
    <dgm:pt modelId="{9DD5CDE7-7839-4F3B-AD64-59F663F9D256}" type="pres">
      <dgm:prSet presAssocID="{FC5942E2-AE23-46CC-9D7A-4AB2C8128B20}" presName="hierRoot1" presStyleCnt="0"/>
      <dgm:spPr/>
    </dgm:pt>
    <dgm:pt modelId="{C96B0956-1953-497F-804A-7971A3919CB7}" type="pres">
      <dgm:prSet presAssocID="{FC5942E2-AE23-46CC-9D7A-4AB2C8128B20}" presName="composite" presStyleCnt="0"/>
      <dgm:spPr/>
    </dgm:pt>
    <dgm:pt modelId="{E9D8D4CD-93EA-4E09-B108-3DAEFD975133}" type="pres">
      <dgm:prSet presAssocID="{FC5942E2-AE23-46CC-9D7A-4AB2C8128B20}" presName="background" presStyleLbl="node0" presStyleIdx="1" presStyleCnt="2"/>
      <dgm:spPr/>
    </dgm:pt>
    <dgm:pt modelId="{333D254E-2A7F-4B96-A50E-739FBC0A1A59}" type="pres">
      <dgm:prSet presAssocID="{FC5942E2-AE23-46CC-9D7A-4AB2C8128B20}" presName="text" presStyleLbl="fgAcc0" presStyleIdx="1" presStyleCnt="2" custScaleX="136523" custScaleY="201305">
        <dgm:presLayoutVars>
          <dgm:chPref val="3"/>
        </dgm:presLayoutVars>
      </dgm:prSet>
      <dgm:spPr/>
    </dgm:pt>
    <dgm:pt modelId="{6E2AA8F3-4E8A-41CF-AB26-90B050284451}" type="pres">
      <dgm:prSet presAssocID="{FC5942E2-AE23-46CC-9D7A-4AB2C8128B20}" presName="hierChild2" presStyleCnt="0"/>
      <dgm:spPr/>
    </dgm:pt>
  </dgm:ptLst>
  <dgm:cxnLst>
    <dgm:cxn modelId="{0C071560-633F-4937-8949-D2F9715E87B8}" srcId="{1F1CF2C4-D548-4492-96A9-94F25459929A}" destId="{FC5942E2-AE23-46CC-9D7A-4AB2C8128B20}" srcOrd="1" destOrd="0" parTransId="{08F667DE-D7D8-4440-A4DB-5EEAB38B1E3F}" sibTransId="{E4F7A8D7-3E85-4751-9340-28E74BA2736B}"/>
    <dgm:cxn modelId="{B94E0674-7540-47DF-A2DD-B857A41C489E}" type="presOf" srcId="{2DF1DE27-06DA-4FA4-A906-61A736DE6FE5}" destId="{BCB9635E-AFC5-4C14-9165-08C72A61F957}" srcOrd="0" destOrd="0" presId="urn:microsoft.com/office/officeart/2005/8/layout/hierarchy1"/>
    <dgm:cxn modelId="{73E8C757-2236-4D18-B2BD-AB2B8016F70C}" type="presOf" srcId="{FC5942E2-AE23-46CC-9D7A-4AB2C8128B20}" destId="{333D254E-2A7F-4B96-A50E-739FBC0A1A59}" srcOrd="0" destOrd="0" presId="urn:microsoft.com/office/officeart/2005/8/layout/hierarchy1"/>
    <dgm:cxn modelId="{2843C459-91C9-4018-81C8-6F129B4F42AF}" srcId="{1F1CF2C4-D548-4492-96A9-94F25459929A}" destId="{2DF1DE27-06DA-4FA4-A906-61A736DE6FE5}" srcOrd="0" destOrd="0" parTransId="{3C4F6F71-1EFD-4CFA-818B-14FBDAE68030}" sibTransId="{98A14702-C94A-49FB-9A3E-32D9E7ED0837}"/>
    <dgm:cxn modelId="{280548D7-1C90-4A56-BC76-E58854431B8B}" type="presOf" srcId="{1F1CF2C4-D548-4492-96A9-94F25459929A}" destId="{37FA795E-52CF-4F5B-8CF1-F2EF363B3C51}" srcOrd="0" destOrd="0" presId="urn:microsoft.com/office/officeart/2005/8/layout/hierarchy1"/>
    <dgm:cxn modelId="{37927485-5713-4A4D-9B84-93C6C1E4A686}" type="presParOf" srcId="{37FA795E-52CF-4F5B-8CF1-F2EF363B3C51}" destId="{EFAA0DF0-C6F2-40C4-9873-79E0FF69CCF8}" srcOrd="0" destOrd="0" presId="urn:microsoft.com/office/officeart/2005/8/layout/hierarchy1"/>
    <dgm:cxn modelId="{EC30D59C-F587-4113-90DB-7F9938444308}" type="presParOf" srcId="{EFAA0DF0-C6F2-40C4-9873-79E0FF69CCF8}" destId="{B505A768-7DD1-4C0F-944F-A9A5E35E582A}" srcOrd="0" destOrd="0" presId="urn:microsoft.com/office/officeart/2005/8/layout/hierarchy1"/>
    <dgm:cxn modelId="{26969BE8-AF65-4784-BAA7-4ED068436B29}" type="presParOf" srcId="{B505A768-7DD1-4C0F-944F-A9A5E35E582A}" destId="{2BA1E743-7E9B-483B-A09E-A55D59BE375C}" srcOrd="0" destOrd="0" presId="urn:microsoft.com/office/officeart/2005/8/layout/hierarchy1"/>
    <dgm:cxn modelId="{6C7AF99F-6FBC-4CA6-9020-D76B11E6BAE2}" type="presParOf" srcId="{B505A768-7DD1-4C0F-944F-A9A5E35E582A}" destId="{BCB9635E-AFC5-4C14-9165-08C72A61F957}" srcOrd="1" destOrd="0" presId="urn:microsoft.com/office/officeart/2005/8/layout/hierarchy1"/>
    <dgm:cxn modelId="{9D7F94CE-2788-4021-9297-96D311F84785}" type="presParOf" srcId="{EFAA0DF0-C6F2-40C4-9873-79E0FF69CCF8}" destId="{96A8409E-6060-4912-B1A7-1BA2A68FBD4E}" srcOrd="1" destOrd="0" presId="urn:microsoft.com/office/officeart/2005/8/layout/hierarchy1"/>
    <dgm:cxn modelId="{530B3C38-75E4-4A16-90DC-269A9E92B6B2}" type="presParOf" srcId="{37FA795E-52CF-4F5B-8CF1-F2EF363B3C51}" destId="{9DD5CDE7-7839-4F3B-AD64-59F663F9D256}" srcOrd="1" destOrd="0" presId="urn:microsoft.com/office/officeart/2005/8/layout/hierarchy1"/>
    <dgm:cxn modelId="{A25BA001-1E73-42C6-8832-A16CC075140E}" type="presParOf" srcId="{9DD5CDE7-7839-4F3B-AD64-59F663F9D256}" destId="{C96B0956-1953-497F-804A-7971A3919CB7}" srcOrd="0" destOrd="0" presId="urn:microsoft.com/office/officeart/2005/8/layout/hierarchy1"/>
    <dgm:cxn modelId="{42070662-D56E-46C1-848F-BB0B2BC5CCDA}" type="presParOf" srcId="{C96B0956-1953-497F-804A-7971A3919CB7}" destId="{E9D8D4CD-93EA-4E09-B108-3DAEFD975133}" srcOrd="0" destOrd="0" presId="urn:microsoft.com/office/officeart/2005/8/layout/hierarchy1"/>
    <dgm:cxn modelId="{C53FDD1E-F0F0-470B-9442-235BC4621ADB}" type="presParOf" srcId="{C96B0956-1953-497F-804A-7971A3919CB7}" destId="{333D254E-2A7F-4B96-A50E-739FBC0A1A59}" srcOrd="1" destOrd="0" presId="urn:microsoft.com/office/officeart/2005/8/layout/hierarchy1"/>
    <dgm:cxn modelId="{290920D1-DD2F-40AB-8264-F4AA17850E8F}" type="presParOf" srcId="{9DD5CDE7-7839-4F3B-AD64-59F663F9D256}" destId="{6E2AA8F3-4E8A-41CF-AB26-90B0502844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55AA293-2A77-40BC-BDD7-B8C535ACD78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0F12629-F30D-4DFE-BE44-28DFB6DBD87C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Pracownicy zatrudnieni na tych stanowiskach zobowiązani są do stosowania środków ochron indywidualnych takich jak: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hełmy,- ochronniki słuchu</a:t>
          </a:r>
          <a:b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- maski </a:t>
          </a:r>
          <a:r>
            <a:rPr lang="pl-PL" sz="1800" dirty="0" err="1">
              <a:latin typeface="Arial" panose="020B0604020202020204" pitchFamily="34" charset="0"/>
              <a:cs typeface="Arial" panose="020B0604020202020204" pitchFamily="34" charset="0"/>
            </a:rPr>
            <a:t>p.pyłowe</a:t>
          </a:r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 PP2,- okulary ochronne,- rękawice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C01E7D-4563-42DC-8FAD-3421163B9603}" type="parTrans" cxnId="{F9C327CE-A6FF-4967-902C-D947E335786D}">
      <dgm:prSet/>
      <dgm:spPr/>
      <dgm:t>
        <a:bodyPr/>
        <a:lstStyle/>
        <a:p>
          <a:endParaRPr lang="en-US"/>
        </a:p>
      </dgm:t>
    </dgm:pt>
    <dgm:pt modelId="{3CF931B3-E283-4216-B025-F680281F7BC6}" type="sibTrans" cxnId="{F9C327CE-A6FF-4967-902C-D947E335786D}">
      <dgm:prSet/>
      <dgm:spPr/>
      <dgm:t>
        <a:bodyPr/>
        <a:lstStyle/>
        <a:p>
          <a:endParaRPr lang="en-US"/>
        </a:p>
      </dgm:t>
    </dgm:pt>
    <dgm:pt modelId="{2B0F4666-127C-46F1-8F01-BB97DA9E1270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Pracownicy zaopatrzeni są w odzież ochronną</a:t>
          </a:r>
          <a:br>
            <a:rPr lang="pl-PL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- ubrania ocieplane</a:t>
          </a:r>
          <a:br>
            <a:rPr lang="pl-PL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- ubrania robocze</a:t>
          </a:r>
          <a:br>
            <a:rPr lang="pl-PL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- obuwie ochronne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C81705-5E7A-4469-9FA1-64F0C81C6A67}" type="parTrans" cxnId="{63213115-A8B8-4F31-B8BA-00315F074AFD}">
      <dgm:prSet/>
      <dgm:spPr/>
      <dgm:t>
        <a:bodyPr/>
        <a:lstStyle/>
        <a:p>
          <a:endParaRPr lang="en-US"/>
        </a:p>
      </dgm:t>
    </dgm:pt>
    <dgm:pt modelId="{A9962A4F-8CD2-47F3-A5E3-46921222CBF4}" type="sibTrans" cxnId="{63213115-A8B8-4F31-B8BA-00315F074AFD}">
      <dgm:prSet/>
      <dgm:spPr/>
      <dgm:t>
        <a:bodyPr/>
        <a:lstStyle/>
        <a:p>
          <a:endParaRPr lang="en-US"/>
        </a:p>
      </dgm:t>
    </dgm:pt>
    <dgm:pt modelId="{7ED191D3-F97B-4A0C-8D02-81E921F6D98D}">
      <dgm:prSet/>
      <dgm:spPr/>
      <dgm:t>
        <a:bodyPr/>
        <a:lstStyle/>
        <a:p>
          <a:r>
            <a:rPr lang="pl-PL" dirty="0">
              <a:latin typeface="Arial" panose="020B0604020202020204" pitchFamily="34" charset="0"/>
              <a:cs typeface="Arial" panose="020B0604020202020204" pitchFamily="34" charset="0"/>
            </a:rPr>
            <a:t>Pracownicy otrzymują posiłki regeneracyjne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50E15D-A776-4501-9B57-8AE8491EC1C9}" type="parTrans" cxnId="{44889F5F-21FD-470D-A973-8C758665561D}">
      <dgm:prSet/>
      <dgm:spPr/>
      <dgm:t>
        <a:bodyPr/>
        <a:lstStyle/>
        <a:p>
          <a:endParaRPr lang="en-US"/>
        </a:p>
      </dgm:t>
    </dgm:pt>
    <dgm:pt modelId="{C674F165-E265-484D-A3EE-E801FAB74360}" type="sibTrans" cxnId="{44889F5F-21FD-470D-A973-8C758665561D}">
      <dgm:prSet/>
      <dgm:spPr/>
      <dgm:t>
        <a:bodyPr/>
        <a:lstStyle/>
        <a:p>
          <a:endParaRPr lang="en-US"/>
        </a:p>
      </dgm:t>
    </dgm:pt>
    <dgm:pt modelId="{9A4B3273-CCAE-41B1-B1F5-430CA725F9B3}" type="pres">
      <dgm:prSet presAssocID="{D55AA293-2A77-40BC-BDD7-B8C535ACD789}" presName="root" presStyleCnt="0">
        <dgm:presLayoutVars>
          <dgm:dir/>
          <dgm:resizeHandles val="exact"/>
        </dgm:presLayoutVars>
      </dgm:prSet>
      <dgm:spPr/>
    </dgm:pt>
    <dgm:pt modelId="{5ED1A464-B875-436A-8A01-AA13B3BAC35C}" type="pres">
      <dgm:prSet presAssocID="{70F12629-F30D-4DFE-BE44-28DFB6DBD87C}" presName="compNode" presStyleCnt="0"/>
      <dgm:spPr/>
    </dgm:pt>
    <dgm:pt modelId="{93891569-92CD-427F-BFD8-E5B99BF232CE}" type="pres">
      <dgm:prSet presAssocID="{70F12629-F30D-4DFE-BE44-28DFB6DBD87C}" presName="bgRect" presStyleLbl="bgShp" presStyleIdx="0" presStyleCnt="3"/>
      <dgm:spPr/>
    </dgm:pt>
    <dgm:pt modelId="{0B0C15DD-E399-42E9-A329-4318247C3C8F}" type="pres">
      <dgm:prSet presAssocID="{70F12629-F30D-4DFE-BE44-28DFB6DBD87C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DDE93F51-7385-4012-8613-76CEA25A93EE}" type="pres">
      <dgm:prSet presAssocID="{70F12629-F30D-4DFE-BE44-28DFB6DBD87C}" presName="spaceRect" presStyleCnt="0"/>
      <dgm:spPr/>
    </dgm:pt>
    <dgm:pt modelId="{B9AF8F30-873D-4266-88C4-A9C51BE6D994}" type="pres">
      <dgm:prSet presAssocID="{70F12629-F30D-4DFE-BE44-28DFB6DBD87C}" presName="parTx" presStyleLbl="revTx" presStyleIdx="0" presStyleCnt="3" custScaleX="106744">
        <dgm:presLayoutVars>
          <dgm:chMax val="0"/>
          <dgm:chPref val="0"/>
        </dgm:presLayoutVars>
      </dgm:prSet>
      <dgm:spPr/>
    </dgm:pt>
    <dgm:pt modelId="{417E2901-8C67-4C7E-B2D0-7D856CFEEED4}" type="pres">
      <dgm:prSet presAssocID="{3CF931B3-E283-4216-B025-F680281F7BC6}" presName="sibTrans" presStyleCnt="0"/>
      <dgm:spPr/>
    </dgm:pt>
    <dgm:pt modelId="{BA619751-978F-416D-A04E-560AB2EE1365}" type="pres">
      <dgm:prSet presAssocID="{2B0F4666-127C-46F1-8F01-BB97DA9E1270}" presName="compNode" presStyleCnt="0"/>
      <dgm:spPr/>
    </dgm:pt>
    <dgm:pt modelId="{10BA7B4C-5436-4FA6-B5A2-F56BB2369C14}" type="pres">
      <dgm:prSet presAssocID="{2B0F4666-127C-46F1-8F01-BB97DA9E1270}" presName="bgRect" presStyleLbl="bgShp" presStyleIdx="1" presStyleCnt="3"/>
      <dgm:spPr/>
    </dgm:pt>
    <dgm:pt modelId="{0337661B-AB5D-4440-9546-FFC95EFCF15C}" type="pres">
      <dgm:prSet presAssocID="{2B0F4666-127C-46F1-8F01-BB97DA9E127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hoe"/>
        </a:ext>
      </dgm:extLst>
    </dgm:pt>
    <dgm:pt modelId="{AF687240-FC4B-4B5F-B244-E1C4C59EA392}" type="pres">
      <dgm:prSet presAssocID="{2B0F4666-127C-46F1-8F01-BB97DA9E1270}" presName="spaceRect" presStyleCnt="0"/>
      <dgm:spPr/>
    </dgm:pt>
    <dgm:pt modelId="{77439D36-D6B2-48E7-ACD9-AA8C34AAE989}" type="pres">
      <dgm:prSet presAssocID="{2B0F4666-127C-46F1-8F01-BB97DA9E1270}" presName="parTx" presStyleLbl="revTx" presStyleIdx="1" presStyleCnt="3">
        <dgm:presLayoutVars>
          <dgm:chMax val="0"/>
          <dgm:chPref val="0"/>
        </dgm:presLayoutVars>
      </dgm:prSet>
      <dgm:spPr/>
    </dgm:pt>
    <dgm:pt modelId="{08B0D8B5-45E3-4DAB-B72F-0631D4FE8979}" type="pres">
      <dgm:prSet presAssocID="{A9962A4F-8CD2-47F3-A5E3-46921222CBF4}" presName="sibTrans" presStyleCnt="0"/>
      <dgm:spPr/>
    </dgm:pt>
    <dgm:pt modelId="{D997FE8F-E26B-491E-A1E7-FC4514364682}" type="pres">
      <dgm:prSet presAssocID="{7ED191D3-F97B-4A0C-8D02-81E921F6D98D}" presName="compNode" presStyleCnt="0"/>
      <dgm:spPr/>
    </dgm:pt>
    <dgm:pt modelId="{8F43D92B-54E1-4A4E-A329-F548353A5C76}" type="pres">
      <dgm:prSet presAssocID="{7ED191D3-F97B-4A0C-8D02-81E921F6D98D}" presName="bgRect" presStyleLbl="bgShp" presStyleIdx="2" presStyleCnt="3" custLinFactNeighborY="7201"/>
      <dgm:spPr/>
    </dgm:pt>
    <dgm:pt modelId="{DF964883-2BCD-411D-8720-5E654EA3EC7F}" type="pres">
      <dgm:prSet presAssocID="{7ED191D3-F97B-4A0C-8D02-81E921F6D98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iter"/>
        </a:ext>
      </dgm:extLst>
    </dgm:pt>
    <dgm:pt modelId="{C1771AA1-A3B5-4A1D-95D3-26B93EA6347A}" type="pres">
      <dgm:prSet presAssocID="{7ED191D3-F97B-4A0C-8D02-81E921F6D98D}" presName="spaceRect" presStyleCnt="0"/>
      <dgm:spPr/>
    </dgm:pt>
    <dgm:pt modelId="{DDF50161-559D-42C9-90B4-414D48498CC3}" type="pres">
      <dgm:prSet presAssocID="{7ED191D3-F97B-4A0C-8D02-81E921F6D98D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63213115-A8B8-4F31-B8BA-00315F074AFD}" srcId="{D55AA293-2A77-40BC-BDD7-B8C535ACD789}" destId="{2B0F4666-127C-46F1-8F01-BB97DA9E1270}" srcOrd="1" destOrd="0" parTransId="{8CC81705-5E7A-4469-9FA1-64F0C81C6A67}" sibTransId="{A9962A4F-8CD2-47F3-A5E3-46921222CBF4}"/>
    <dgm:cxn modelId="{44889F5F-21FD-470D-A973-8C758665561D}" srcId="{D55AA293-2A77-40BC-BDD7-B8C535ACD789}" destId="{7ED191D3-F97B-4A0C-8D02-81E921F6D98D}" srcOrd="2" destOrd="0" parTransId="{8D50E15D-A776-4501-9B57-8AE8491EC1C9}" sibTransId="{C674F165-E265-484D-A3EE-E801FAB74360}"/>
    <dgm:cxn modelId="{420DFA44-97B0-43C6-B76F-96AB33685901}" type="presOf" srcId="{7ED191D3-F97B-4A0C-8D02-81E921F6D98D}" destId="{DDF50161-559D-42C9-90B4-414D48498CC3}" srcOrd="0" destOrd="0" presId="urn:microsoft.com/office/officeart/2018/2/layout/IconVerticalSolidList"/>
    <dgm:cxn modelId="{CF32E690-EFDA-4170-A689-3167B341B7AA}" type="presOf" srcId="{70F12629-F30D-4DFE-BE44-28DFB6DBD87C}" destId="{B9AF8F30-873D-4266-88C4-A9C51BE6D994}" srcOrd="0" destOrd="0" presId="urn:microsoft.com/office/officeart/2018/2/layout/IconVerticalSolidList"/>
    <dgm:cxn modelId="{347363B4-03AD-4C52-A195-4CDCF4F98DB3}" type="presOf" srcId="{2B0F4666-127C-46F1-8F01-BB97DA9E1270}" destId="{77439D36-D6B2-48E7-ACD9-AA8C34AAE989}" srcOrd="0" destOrd="0" presId="urn:microsoft.com/office/officeart/2018/2/layout/IconVerticalSolidList"/>
    <dgm:cxn modelId="{F9C327CE-A6FF-4967-902C-D947E335786D}" srcId="{D55AA293-2A77-40BC-BDD7-B8C535ACD789}" destId="{70F12629-F30D-4DFE-BE44-28DFB6DBD87C}" srcOrd="0" destOrd="0" parTransId="{85C01E7D-4563-42DC-8FAD-3421163B9603}" sibTransId="{3CF931B3-E283-4216-B025-F680281F7BC6}"/>
    <dgm:cxn modelId="{97BA90E1-51AE-417C-9EA1-A1D7AC8AA0B2}" type="presOf" srcId="{D55AA293-2A77-40BC-BDD7-B8C535ACD789}" destId="{9A4B3273-CCAE-41B1-B1F5-430CA725F9B3}" srcOrd="0" destOrd="0" presId="urn:microsoft.com/office/officeart/2018/2/layout/IconVerticalSolidList"/>
    <dgm:cxn modelId="{BFBE4732-3DF6-4508-B8F7-41BAD24F007D}" type="presParOf" srcId="{9A4B3273-CCAE-41B1-B1F5-430CA725F9B3}" destId="{5ED1A464-B875-436A-8A01-AA13B3BAC35C}" srcOrd="0" destOrd="0" presId="urn:microsoft.com/office/officeart/2018/2/layout/IconVerticalSolidList"/>
    <dgm:cxn modelId="{FDE9A23C-1143-4A71-8BBE-CC3A5642EF85}" type="presParOf" srcId="{5ED1A464-B875-436A-8A01-AA13B3BAC35C}" destId="{93891569-92CD-427F-BFD8-E5B99BF232CE}" srcOrd="0" destOrd="0" presId="urn:microsoft.com/office/officeart/2018/2/layout/IconVerticalSolidList"/>
    <dgm:cxn modelId="{984BABEF-03BC-4103-9ADA-0F79FEDF0C44}" type="presParOf" srcId="{5ED1A464-B875-436A-8A01-AA13B3BAC35C}" destId="{0B0C15DD-E399-42E9-A329-4318247C3C8F}" srcOrd="1" destOrd="0" presId="urn:microsoft.com/office/officeart/2018/2/layout/IconVerticalSolidList"/>
    <dgm:cxn modelId="{A9867773-DFCD-4100-8CF6-F16C722DF274}" type="presParOf" srcId="{5ED1A464-B875-436A-8A01-AA13B3BAC35C}" destId="{DDE93F51-7385-4012-8613-76CEA25A93EE}" srcOrd="2" destOrd="0" presId="urn:microsoft.com/office/officeart/2018/2/layout/IconVerticalSolidList"/>
    <dgm:cxn modelId="{90A91998-5F8B-4597-9D9C-E3387EC2FB16}" type="presParOf" srcId="{5ED1A464-B875-436A-8A01-AA13B3BAC35C}" destId="{B9AF8F30-873D-4266-88C4-A9C51BE6D994}" srcOrd="3" destOrd="0" presId="urn:microsoft.com/office/officeart/2018/2/layout/IconVerticalSolidList"/>
    <dgm:cxn modelId="{9AD6AD6A-AAF1-4F9A-8248-056C15FF2A4E}" type="presParOf" srcId="{9A4B3273-CCAE-41B1-B1F5-430CA725F9B3}" destId="{417E2901-8C67-4C7E-B2D0-7D856CFEEED4}" srcOrd="1" destOrd="0" presId="urn:microsoft.com/office/officeart/2018/2/layout/IconVerticalSolidList"/>
    <dgm:cxn modelId="{EE995699-F5AC-489A-971C-C005898DD2C9}" type="presParOf" srcId="{9A4B3273-CCAE-41B1-B1F5-430CA725F9B3}" destId="{BA619751-978F-416D-A04E-560AB2EE1365}" srcOrd="2" destOrd="0" presId="urn:microsoft.com/office/officeart/2018/2/layout/IconVerticalSolidList"/>
    <dgm:cxn modelId="{3C8B2FB1-17DC-4ECB-A19A-2346376CA81D}" type="presParOf" srcId="{BA619751-978F-416D-A04E-560AB2EE1365}" destId="{10BA7B4C-5436-4FA6-B5A2-F56BB2369C14}" srcOrd="0" destOrd="0" presId="urn:microsoft.com/office/officeart/2018/2/layout/IconVerticalSolidList"/>
    <dgm:cxn modelId="{DEDA70D5-1AD3-4E2E-BCB1-78FDD7E159DE}" type="presParOf" srcId="{BA619751-978F-416D-A04E-560AB2EE1365}" destId="{0337661B-AB5D-4440-9546-FFC95EFCF15C}" srcOrd="1" destOrd="0" presId="urn:microsoft.com/office/officeart/2018/2/layout/IconVerticalSolidList"/>
    <dgm:cxn modelId="{1480AA3D-8B92-4D02-8FA9-19F2C82A9CAA}" type="presParOf" srcId="{BA619751-978F-416D-A04E-560AB2EE1365}" destId="{AF687240-FC4B-4B5F-B244-E1C4C59EA392}" srcOrd="2" destOrd="0" presId="urn:microsoft.com/office/officeart/2018/2/layout/IconVerticalSolidList"/>
    <dgm:cxn modelId="{82B2DD71-6942-4B69-AA6C-5E6C4EFBF3DB}" type="presParOf" srcId="{BA619751-978F-416D-A04E-560AB2EE1365}" destId="{77439D36-D6B2-48E7-ACD9-AA8C34AAE989}" srcOrd="3" destOrd="0" presId="urn:microsoft.com/office/officeart/2018/2/layout/IconVerticalSolidList"/>
    <dgm:cxn modelId="{14CAF756-E8D4-4509-B0DF-FEC8D88AF6B4}" type="presParOf" srcId="{9A4B3273-CCAE-41B1-B1F5-430CA725F9B3}" destId="{08B0D8B5-45E3-4DAB-B72F-0631D4FE8979}" srcOrd="3" destOrd="0" presId="urn:microsoft.com/office/officeart/2018/2/layout/IconVerticalSolidList"/>
    <dgm:cxn modelId="{09CF879E-C97F-4BC3-9B77-F43709DB68C1}" type="presParOf" srcId="{9A4B3273-CCAE-41B1-B1F5-430CA725F9B3}" destId="{D997FE8F-E26B-491E-A1E7-FC4514364682}" srcOrd="4" destOrd="0" presId="urn:microsoft.com/office/officeart/2018/2/layout/IconVerticalSolidList"/>
    <dgm:cxn modelId="{1F8C1F1E-1F7E-4722-B8C6-AF16467B3CCC}" type="presParOf" srcId="{D997FE8F-E26B-491E-A1E7-FC4514364682}" destId="{8F43D92B-54E1-4A4E-A329-F548353A5C76}" srcOrd="0" destOrd="0" presId="urn:microsoft.com/office/officeart/2018/2/layout/IconVerticalSolidList"/>
    <dgm:cxn modelId="{80C79BB4-1883-46D1-B3E9-937906CC7ACE}" type="presParOf" srcId="{D997FE8F-E26B-491E-A1E7-FC4514364682}" destId="{DF964883-2BCD-411D-8720-5E654EA3EC7F}" srcOrd="1" destOrd="0" presId="urn:microsoft.com/office/officeart/2018/2/layout/IconVerticalSolidList"/>
    <dgm:cxn modelId="{DB46D8BF-8CDD-4003-8A36-D5441B7928DA}" type="presParOf" srcId="{D997FE8F-E26B-491E-A1E7-FC4514364682}" destId="{C1771AA1-A3B5-4A1D-95D3-26B93EA6347A}" srcOrd="2" destOrd="0" presId="urn:microsoft.com/office/officeart/2018/2/layout/IconVerticalSolidList"/>
    <dgm:cxn modelId="{0084D90E-5E43-4A7F-B711-83A92FDB9E3C}" type="presParOf" srcId="{D997FE8F-E26B-491E-A1E7-FC4514364682}" destId="{DDF50161-559D-42C9-90B4-414D48498CC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AE4C20F-6F3A-45D8-A90A-03E2980A42AE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1C3BEB7-7257-4EFE-8B78-8D48B1D3DED7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Pracowników obowiązuje poruszanie się wytyczonymi ciągami komunikacyjnymi, przestrzeganie zakazów i nakazów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DDCDC0-6B30-44AB-BB9D-B877C3B078DE}" type="parTrans" cxnId="{7B618D3F-16C3-41A3-AAEC-7B5576A140F6}">
      <dgm:prSet/>
      <dgm:spPr/>
      <dgm:t>
        <a:bodyPr/>
        <a:lstStyle/>
        <a:p>
          <a:endParaRPr lang="en-US"/>
        </a:p>
      </dgm:t>
    </dgm:pt>
    <dgm:pt modelId="{B99DE17F-8515-4B3F-AC57-6240DA86B860}" type="sibTrans" cxnId="{7B618D3F-16C3-41A3-AAEC-7B5576A140F6}">
      <dgm:prSet/>
      <dgm:spPr/>
      <dgm:t>
        <a:bodyPr/>
        <a:lstStyle/>
        <a:p>
          <a:endParaRPr lang="en-US"/>
        </a:p>
      </dgm:t>
    </dgm:pt>
    <dgm:pt modelId="{2FCABBF1-83E0-4CC0-BAFC-557DF573330C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przestrzeganie wszelkich instrukcji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A769F6-FFDA-4CBC-A6C6-8B42487DABCE}" type="parTrans" cxnId="{CB46EB44-BFD4-46DA-B818-4A29FA1E59DE}">
      <dgm:prSet/>
      <dgm:spPr/>
      <dgm:t>
        <a:bodyPr/>
        <a:lstStyle/>
        <a:p>
          <a:endParaRPr lang="en-US"/>
        </a:p>
      </dgm:t>
    </dgm:pt>
    <dgm:pt modelId="{8D01EF7B-595F-42E3-A237-6E3C8D802155}" type="sibTrans" cxnId="{CB46EB44-BFD4-46DA-B818-4A29FA1E59DE}">
      <dgm:prSet/>
      <dgm:spPr/>
      <dgm:t>
        <a:bodyPr/>
        <a:lstStyle/>
        <a:p>
          <a:endParaRPr lang="en-US"/>
        </a:p>
      </dgm:t>
    </dgm:pt>
    <dgm:pt modelId="{910CB2D8-1BAC-4B83-BB58-93FF766CC17B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badania lekarskie dopuszczające do pracy na wysokości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57D104-D1F7-4E19-BB2B-F2BEE1316B23}" type="parTrans" cxnId="{CB13C002-3D0A-4456-B4D1-97B87389D705}">
      <dgm:prSet/>
      <dgm:spPr/>
      <dgm:t>
        <a:bodyPr/>
        <a:lstStyle/>
        <a:p>
          <a:endParaRPr lang="en-US"/>
        </a:p>
      </dgm:t>
    </dgm:pt>
    <dgm:pt modelId="{BC3ACFB5-6953-4661-8C66-7344CBAB5DBB}" type="sibTrans" cxnId="{CB13C002-3D0A-4456-B4D1-97B87389D705}">
      <dgm:prSet/>
      <dgm:spPr/>
      <dgm:t>
        <a:bodyPr/>
        <a:lstStyle/>
        <a:p>
          <a:endParaRPr lang="en-US"/>
        </a:p>
      </dgm:t>
    </dgm:pt>
    <dgm:pt modelId="{0786B1A4-7772-49AB-A616-678B3E6AD647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przestrzeganie instrukcji eksploatacyjnych oraz zaleceń zawartych w kartach charakterystyki substancji, wdrażanie planów organizacyjno-technicznych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B175C-C8C1-4AF3-BCFF-3F864D6A518C}" type="parTrans" cxnId="{2D2A5592-A1AB-4561-8A33-C49A18EAFFE3}">
      <dgm:prSet/>
      <dgm:spPr/>
      <dgm:t>
        <a:bodyPr/>
        <a:lstStyle/>
        <a:p>
          <a:endParaRPr lang="en-US"/>
        </a:p>
      </dgm:t>
    </dgm:pt>
    <dgm:pt modelId="{9A64F43F-0707-4A81-8316-A2E0F35D83E1}" type="sibTrans" cxnId="{2D2A5592-A1AB-4561-8A33-C49A18EAFFE3}">
      <dgm:prSet/>
      <dgm:spPr/>
      <dgm:t>
        <a:bodyPr/>
        <a:lstStyle/>
        <a:p>
          <a:endParaRPr lang="en-US"/>
        </a:p>
      </dgm:t>
    </dgm:pt>
    <dgm:pt modelId="{4243D8E9-86AC-48F3-BE81-F917D00D2CFA}">
      <dgm:prSet custT="1"/>
      <dgm:spPr/>
      <dgm:t>
        <a:bodyPr/>
        <a:lstStyle/>
        <a:p>
          <a:r>
            <a:rPr lang="pl-PL" sz="1800" dirty="0">
              <a:latin typeface="Arial" panose="020B0604020202020204" pitchFamily="34" charset="0"/>
              <a:cs typeface="Arial" panose="020B0604020202020204" pitchFamily="34" charset="0"/>
            </a:rPr>
            <a:t>znajomość wyników pomiarów hałasu, stosowanie podstawowych zasad BHP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DE6F5-CEEC-4E20-B68F-3D1FC1A20977}" type="parTrans" cxnId="{713D7328-F278-4DFF-808B-057C4EDB25B7}">
      <dgm:prSet/>
      <dgm:spPr/>
      <dgm:t>
        <a:bodyPr/>
        <a:lstStyle/>
        <a:p>
          <a:endParaRPr lang="en-US"/>
        </a:p>
      </dgm:t>
    </dgm:pt>
    <dgm:pt modelId="{72F86CD7-86EF-45EC-87A5-2F06E73A9749}" type="sibTrans" cxnId="{713D7328-F278-4DFF-808B-057C4EDB25B7}">
      <dgm:prSet/>
      <dgm:spPr/>
      <dgm:t>
        <a:bodyPr/>
        <a:lstStyle/>
        <a:p>
          <a:endParaRPr lang="en-US"/>
        </a:p>
      </dgm:t>
    </dgm:pt>
    <dgm:pt modelId="{E3AC76E3-B5E9-49D3-B3C8-A73884A6484A}" type="pres">
      <dgm:prSet presAssocID="{9AE4C20F-6F3A-45D8-A90A-03E2980A42AE}" presName="root" presStyleCnt="0">
        <dgm:presLayoutVars>
          <dgm:dir/>
          <dgm:resizeHandles val="exact"/>
        </dgm:presLayoutVars>
      </dgm:prSet>
      <dgm:spPr/>
    </dgm:pt>
    <dgm:pt modelId="{A0923D01-8736-4B7D-9170-9C8466144899}" type="pres">
      <dgm:prSet presAssocID="{51C3BEB7-7257-4EFE-8B78-8D48B1D3DED7}" presName="compNode" presStyleCnt="0"/>
      <dgm:spPr/>
    </dgm:pt>
    <dgm:pt modelId="{8D8A38D5-001B-4E65-ABAA-F44806F95A6E}" type="pres">
      <dgm:prSet presAssocID="{51C3BEB7-7257-4EFE-8B78-8D48B1D3DED7}" presName="bgRect" presStyleLbl="bgShp" presStyleIdx="0" presStyleCnt="5"/>
      <dgm:spPr/>
    </dgm:pt>
    <dgm:pt modelId="{5F783273-4BED-4816-96E0-937A11402EF3}" type="pres">
      <dgm:prSet presAssocID="{51C3BEB7-7257-4EFE-8B78-8D48B1D3DED7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3B189E8B-F74A-4216-87E3-A4A2D303DA63}" type="pres">
      <dgm:prSet presAssocID="{51C3BEB7-7257-4EFE-8B78-8D48B1D3DED7}" presName="spaceRect" presStyleCnt="0"/>
      <dgm:spPr/>
    </dgm:pt>
    <dgm:pt modelId="{667F4CF0-02EE-4704-A747-E7EEC669CD60}" type="pres">
      <dgm:prSet presAssocID="{51C3BEB7-7257-4EFE-8B78-8D48B1D3DED7}" presName="parTx" presStyleLbl="revTx" presStyleIdx="0" presStyleCnt="5">
        <dgm:presLayoutVars>
          <dgm:chMax val="0"/>
          <dgm:chPref val="0"/>
        </dgm:presLayoutVars>
      </dgm:prSet>
      <dgm:spPr/>
    </dgm:pt>
    <dgm:pt modelId="{366CDF7B-7F0B-4E04-9905-3A79B217640C}" type="pres">
      <dgm:prSet presAssocID="{B99DE17F-8515-4B3F-AC57-6240DA86B860}" presName="sibTrans" presStyleCnt="0"/>
      <dgm:spPr/>
    </dgm:pt>
    <dgm:pt modelId="{DB8DBF4A-149B-42E0-9820-0891113B2C4D}" type="pres">
      <dgm:prSet presAssocID="{2FCABBF1-83E0-4CC0-BAFC-557DF573330C}" presName="compNode" presStyleCnt="0"/>
      <dgm:spPr/>
    </dgm:pt>
    <dgm:pt modelId="{674256FD-8C9B-4F5F-9F42-E5AB7259F487}" type="pres">
      <dgm:prSet presAssocID="{2FCABBF1-83E0-4CC0-BAFC-557DF573330C}" presName="bgRect" presStyleLbl="bgShp" presStyleIdx="1" presStyleCnt="5" custLinFactNeighborX="198" custLinFactNeighborY="-26063"/>
      <dgm:spPr/>
    </dgm:pt>
    <dgm:pt modelId="{3E4B6C0E-3094-44EF-989E-37DFA1B80CC4}" type="pres">
      <dgm:prSet presAssocID="{2FCABBF1-83E0-4CC0-BAFC-557DF573330C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dicine"/>
        </a:ext>
      </dgm:extLst>
    </dgm:pt>
    <dgm:pt modelId="{69A8F065-44E5-468F-8CA2-8B7AF5651764}" type="pres">
      <dgm:prSet presAssocID="{2FCABBF1-83E0-4CC0-BAFC-557DF573330C}" presName="spaceRect" presStyleCnt="0"/>
      <dgm:spPr/>
    </dgm:pt>
    <dgm:pt modelId="{0E559FB0-86B5-48C6-9A30-DD01003CF9A4}" type="pres">
      <dgm:prSet presAssocID="{2FCABBF1-83E0-4CC0-BAFC-557DF573330C}" presName="parTx" presStyleLbl="revTx" presStyleIdx="1" presStyleCnt="5">
        <dgm:presLayoutVars>
          <dgm:chMax val="0"/>
          <dgm:chPref val="0"/>
        </dgm:presLayoutVars>
      </dgm:prSet>
      <dgm:spPr/>
    </dgm:pt>
    <dgm:pt modelId="{FFC6B126-F205-47E1-9811-03B52B459BB2}" type="pres">
      <dgm:prSet presAssocID="{8D01EF7B-595F-42E3-A237-6E3C8D802155}" presName="sibTrans" presStyleCnt="0"/>
      <dgm:spPr/>
    </dgm:pt>
    <dgm:pt modelId="{198190DB-61A6-44D5-BB7F-5CB7491C7026}" type="pres">
      <dgm:prSet presAssocID="{910CB2D8-1BAC-4B83-BB58-93FF766CC17B}" presName="compNode" presStyleCnt="0"/>
      <dgm:spPr/>
    </dgm:pt>
    <dgm:pt modelId="{98452B38-30B1-40A4-9F65-20C2BBABBEA7}" type="pres">
      <dgm:prSet presAssocID="{910CB2D8-1BAC-4B83-BB58-93FF766CC17B}" presName="bgRect" presStyleLbl="bgShp" presStyleIdx="2" presStyleCnt="5" custLinFactNeighborY="-5755"/>
      <dgm:spPr/>
    </dgm:pt>
    <dgm:pt modelId="{437A4E11-B47F-45D4-BC84-B567155A020B}" type="pres">
      <dgm:prSet presAssocID="{910CB2D8-1BAC-4B83-BB58-93FF766CC17B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icroscope"/>
        </a:ext>
      </dgm:extLst>
    </dgm:pt>
    <dgm:pt modelId="{52FDAE0B-9819-408F-8B28-7BDE111D9E76}" type="pres">
      <dgm:prSet presAssocID="{910CB2D8-1BAC-4B83-BB58-93FF766CC17B}" presName="spaceRect" presStyleCnt="0"/>
      <dgm:spPr/>
    </dgm:pt>
    <dgm:pt modelId="{11776FDD-3424-48F8-8B0E-175565028BB6}" type="pres">
      <dgm:prSet presAssocID="{910CB2D8-1BAC-4B83-BB58-93FF766CC17B}" presName="parTx" presStyleLbl="revTx" presStyleIdx="2" presStyleCnt="5">
        <dgm:presLayoutVars>
          <dgm:chMax val="0"/>
          <dgm:chPref val="0"/>
        </dgm:presLayoutVars>
      </dgm:prSet>
      <dgm:spPr/>
    </dgm:pt>
    <dgm:pt modelId="{3640849D-5FEC-4C3A-B885-6FF799D814C8}" type="pres">
      <dgm:prSet presAssocID="{BC3ACFB5-6953-4661-8C66-7344CBAB5DBB}" presName="sibTrans" presStyleCnt="0"/>
      <dgm:spPr/>
    </dgm:pt>
    <dgm:pt modelId="{E8065F9A-2379-4AD0-B6F2-9C9C804EAD6F}" type="pres">
      <dgm:prSet presAssocID="{0786B1A4-7772-49AB-A616-678B3E6AD647}" presName="compNode" presStyleCnt="0"/>
      <dgm:spPr/>
    </dgm:pt>
    <dgm:pt modelId="{6E55ECB3-1E05-4E84-8410-A9B42FF7F4CC}" type="pres">
      <dgm:prSet presAssocID="{0786B1A4-7772-49AB-A616-678B3E6AD647}" presName="bgRect" presStyleLbl="bgShp" presStyleIdx="3" presStyleCnt="5"/>
      <dgm:spPr/>
    </dgm:pt>
    <dgm:pt modelId="{1EE2DFAA-2A0C-4CE4-84C3-2B5CD290B78F}" type="pres">
      <dgm:prSet presAssocID="{0786B1A4-7772-49AB-A616-678B3E6AD64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91C10F1-DFB8-40DB-ABA1-4353843BA6D6}" type="pres">
      <dgm:prSet presAssocID="{0786B1A4-7772-49AB-A616-678B3E6AD647}" presName="spaceRect" presStyleCnt="0"/>
      <dgm:spPr/>
    </dgm:pt>
    <dgm:pt modelId="{8794141D-D662-49AE-AD14-E25157FE34FF}" type="pres">
      <dgm:prSet presAssocID="{0786B1A4-7772-49AB-A616-678B3E6AD647}" presName="parTx" presStyleLbl="revTx" presStyleIdx="3" presStyleCnt="5" custScaleX="108768">
        <dgm:presLayoutVars>
          <dgm:chMax val="0"/>
          <dgm:chPref val="0"/>
        </dgm:presLayoutVars>
      </dgm:prSet>
      <dgm:spPr/>
    </dgm:pt>
    <dgm:pt modelId="{12D2DD2C-146F-4DD6-9C91-F94EF515A89C}" type="pres">
      <dgm:prSet presAssocID="{9A64F43F-0707-4A81-8316-A2E0F35D83E1}" presName="sibTrans" presStyleCnt="0"/>
      <dgm:spPr/>
    </dgm:pt>
    <dgm:pt modelId="{E4470B96-C80B-42C7-A0D0-8067994F5A08}" type="pres">
      <dgm:prSet presAssocID="{4243D8E9-86AC-48F3-BE81-F917D00D2CFA}" presName="compNode" presStyleCnt="0"/>
      <dgm:spPr/>
    </dgm:pt>
    <dgm:pt modelId="{A575AC15-65DB-4A88-BCEF-2D9CF600DAB1}" type="pres">
      <dgm:prSet presAssocID="{4243D8E9-86AC-48F3-BE81-F917D00D2CFA}" presName="bgRect" presStyleLbl="bgShp" presStyleIdx="4" presStyleCnt="5"/>
      <dgm:spPr/>
    </dgm:pt>
    <dgm:pt modelId="{121DC5D5-434E-43D9-BD19-524A1B0D3883}" type="pres">
      <dgm:prSet presAssocID="{4243D8E9-86AC-48F3-BE81-F917D00D2CFA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2179607B-1020-4E34-A8BC-03423198194C}" type="pres">
      <dgm:prSet presAssocID="{4243D8E9-86AC-48F3-BE81-F917D00D2CFA}" presName="spaceRect" presStyleCnt="0"/>
      <dgm:spPr/>
    </dgm:pt>
    <dgm:pt modelId="{A20C206E-5BA8-4BBE-BFB0-65DE0B7D8123}" type="pres">
      <dgm:prSet presAssocID="{4243D8E9-86AC-48F3-BE81-F917D00D2CFA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CB13C002-3D0A-4456-B4D1-97B87389D705}" srcId="{9AE4C20F-6F3A-45D8-A90A-03E2980A42AE}" destId="{910CB2D8-1BAC-4B83-BB58-93FF766CC17B}" srcOrd="2" destOrd="0" parTransId="{2A57D104-D1F7-4E19-BB2B-F2BEE1316B23}" sibTransId="{BC3ACFB5-6953-4661-8C66-7344CBAB5DBB}"/>
    <dgm:cxn modelId="{C7883F21-1CE0-4C8F-92C3-425E39668C73}" type="presOf" srcId="{9AE4C20F-6F3A-45D8-A90A-03E2980A42AE}" destId="{E3AC76E3-B5E9-49D3-B3C8-A73884A6484A}" srcOrd="0" destOrd="0" presId="urn:microsoft.com/office/officeart/2018/2/layout/IconVerticalSolidList"/>
    <dgm:cxn modelId="{713D7328-F278-4DFF-808B-057C4EDB25B7}" srcId="{9AE4C20F-6F3A-45D8-A90A-03E2980A42AE}" destId="{4243D8E9-86AC-48F3-BE81-F917D00D2CFA}" srcOrd="4" destOrd="0" parTransId="{C92DE6F5-CEEC-4E20-B68F-3D1FC1A20977}" sibTransId="{72F86CD7-86EF-45EC-87A5-2F06E73A9749}"/>
    <dgm:cxn modelId="{7B618D3F-16C3-41A3-AAEC-7B5576A140F6}" srcId="{9AE4C20F-6F3A-45D8-A90A-03E2980A42AE}" destId="{51C3BEB7-7257-4EFE-8B78-8D48B1D3DED7}" srcOrd="0" destOrd="0" parTransId="{CADDCDC0-6B30-44AB-BB9D-B877C3B078DE}" sibTransId="{B99DE17F-8515-4B3F-AC57-6240DA86B860}"/>
    <dgm:cxn modelId="{CB46EB44-BFD4-46DA-B818-4A29FA1E59DE}" srcId="{9AE4C20F-6F3A-45D8-A90A-03E2980A42AE}" destId="{2FCABBF1-83E0-4CC0-BAFC-557DF573330C}" srcOrd="1" destOrd="0" parTransId="{9FA769F6-FFDA-4CBC-A6C6-8B42487DABCE}" sibTransId="{8D01EF7B-595F-42E3-A237-6E3C8D802155}"/>
    <dgm:cxn modelId="{2D5FB951-A7E4-4957-8DE8-0902120A3D5A}" type="presOf" srcId="{0786B1A4-7772-49AB-A616-678B3E6AD647}" destId="{8794141D-D662-49AE-AD14-E25157FE34FF}" srcOrd="0" destOrd="0" presId="urn:microsoft.com/office/officeart/2018/2/layout/IconVerticalSolidList"/>
    <dgm:cxn modelId="{026CBD87-CC94-4340-8CA9-0CB419C6D0BC}" type="presOf" srcId="{4243D8E9-86AC-48F3-BE81-F917D00D2CFA}" destId="{A20C206E-5BA8-4BBE-BFB0-65DE0B7D8123}" srcOrd="0" destOrd="0" presId="urn:microsoft.com/office/officeart/2018/2/layout/IconVerticalSolidList"/>
    <dgm:cxn modelId="{2D2A5592-A1AB-4561-8A33-C49A18EAFFE3}" srcId="{9AE4C20F-6F3A-45D8-A90A-03E2980A42AE}" destId="{0786B1A4-7772-49AB-A616-678B3E6AD647}" srcOrd="3" destOrd="0" parTransId="{9B9B175C-C8C1-4AF3-BCFF-3F864D6A518C}" sibTransId="{9A64F43F-0707-4A81-8316-A2E0F35D83E1}"/>
    <dgm:cxn modelId="{C22412D2-4BCA-4D61-81F9-8A46893341C7}" type="presOf" srcId="{51C3BEB7-7257-4EFE-8B78-8D48B1D3DED7}" destId="{667F4CF0-02EE-4704-A747-E7EEC669CD60}" srcOrd="0" destOrd="0" presId="urn:microsoft.com/office/officeart/2018/2/layout/IconVerticalSolidList"/>
    <dgm:cxn modelId="{0E333AD7-2DF9-45FB-80F1-EC8A779937D9}" type="presOf" srcId="{910CB2D8-1BAC-4B83-BB58-93FF766CC17B}" destId="{11776FDD-3424-48F8-8B0E-175565028BB6}" srcOrd="0" destOrd="0" presId="urn:microsoft.com/office/officeart/2018/2/layout/IconVerticalSolidList"/>
    <dgm:cxn modelId="{2D50E3F9-1FBA-4157-B1AF-1BF4BDAA13B7}" type="presOf" srcId="{2FCABBF1-83E0-4CC0-BAFC-557DF573330C}" destId="{0E559FB0-86B5-48C6-9A30-DD01003CF9A4}" srcOrd="0" destOrd="0" presId="urn:microsoft.com/office/officeart/2018/2/layout/IconVerticalSolidList"/>
    <dgm:cxn modelId="{E58E45F2-F87E-4590-9E2A-4A5C99018879}" type="presParOf" srcId="{E3AC76E3-B5E9-49D3-B3C8-A73884A6484A}" destId="{A0923D01-8736-4B7D-9170-9C8466144899}" srcOrd="0" destOrd="0" presId="urn:microsoft.com/office/officeart/2018/2/layout/IconVerticalSolidList"/>
    <dgm:cxn modelId="{DF978790-AC2A-4CEF-86DB-405F61251C76}" type="presParOf" srcId="{A0923D01-8736-4B7D-9170-9C8466144899}" destId="{8D8A38D5-001B-4E65-ABAA-F44806F95A6E}" srcOrd="0" destOrd="0" presId="urn:microsoft.com/office/officeart/2018/2/layout/IconVerticalSolidList"/>
    <dgm:cxn modelId="{94383ADD-9142-42A6-89A7-206A1C9BEEED}" type="presParOf" srcId="{A0923D01-8736-4B7D-9170-9C8466144899}" destId="{5F783273-4BED-4816-96E0-937A11402EF3}" srcOrd="1" destOrd="0" presId="urn:microsoft.com/office/officeart/2018/2/layout/IconVerticalSolidList"/>
    <dgm:cxn modelId="{DEED8989-55D3-4A09-8BBB-4ED7206792EB}" type="presParOf" srcId="{A0923D01-8736-4B7D-9170-9C8466144899}" destId="{3B189E8B-F74A-4216-87E3-A4A2D303DA63}" srcOrd="2" destOrd="0" presId="urn:microsoft.com/office/officeart/2018/2/layout/IconVerticalSolidList"/>
    <dgm:cxn modelId="{EBDD6F39-8E8F-4102-A311-589DF1E83FDB}" type="presParOf" srcId="{A0923D01-8736-4B7D-9170-9C8466144899}" destId="{667F4CF0-02EE-4704-A747-E7EEC669CD60}" srcOrd="3" destOrd="0" presId="urn:microsoft.com/office/officeart/2018/2/layout/IconVerticalSolidList"/>
    <dgm:cxn modelId="{527F2223-B367-47E0-BF6C-BF42CFDA0810}" type="presParOf" srcId="{E3AC76E3-B5E9-49D3-B3C8-A73884A6484A}" destId="{366CDF7B-7F0B-4E04-9905-3A79B217640C}" srcOrd="1" destOrd="0" presId="urn:microsoft.com/office/officeart/2018/2/layout/IconVerticalSolidList"/>
    <dgm:cxn modelId="{1EA94C80-1768-4425-B480-619FC2DC3F40}" type="presParOf" srcId="{E3AC76E3-B5E9-49D3-B3C8-A73884A6484A}" destId="{DB8DBF4A-149B-42E0-9820-0891113B2C4D}" srcOrd="2" destOrd="0" presId="urn:microsoft.com/office/officeart/2018/2/layout/IconVerticalSolidList"/>
    <dgm:cxn modelId="{398980C2-A883-4A5B-AC89-C4D36C55C7F3}" type="presParOf" srcId="{DB8DBF4A-149B-42E0-9820-0891113B2C4D}" destId="{674256FD-8C9B-4F5F-9F42-E5AB7259F487}" srcOrd="0" destOrd="0" presId="urn:microsoft.com/office/officeart/2018/2/layout/IconVerticalSolidList"/>
    <dgm:cxn modelId="{2BBC94DD-AFB1-4B25-9E4B-703E95568B9F}" type="presParOf" srcId="{DB8DBF4A-149B-42E0-9820-0891113B2C4D}" destId="{3E4B6C0E-3094-44EF-989E-37DFA1B80CC4}" srcOrd="1" destOrd="0" presId="urn:microsoft.com/office/officeart/2018/2/layout/IconVerticalSolidList"/>
    <dgm:cxn modelId="{E7FE892D-64F0-4663-9C80-C47EB3F71A0F}" type="presParOf" srcId="{DB8DBF4A-149B-42E0-9820-0891113B2C4D}" destId="{69A8F065-44E5-468F-8CA2-8B7AF5651764}" srcOrd="2" destOrd="0" presId="urn:microsoft.com/office/officeart/2018/2/layout/IconVerticalSolidList"/>
    <dgm:cxn modelId="{81F89FD9-DEAF-4C64-87BA-FD1093F7EBD2}" type="presParOf" srcId="{DB8DBF4A-149B-42E0-9820-0891113B2C4D}" destId="{0E559FB0-86B5-48C6-9A30-DD01003CF9A4}" srcOrd="3" destOrd="0" presId="urn:microsoft.com/office/officeart/2018/2/layout/IconVerticalSolidList"/>
    <dgm:cxn modelId="{A0BE4A2D-D7D6-46CF-93D4-903529F83A93}" type="presParOf" srcId="{E3AC76E3-B5E9-49D3-B3C8-A73884A6484A}" destId="{FFC6B126-F205-47E1-9811-03B52B459BB2}" srcOrd="3" destOrd="0" presId="urn:microsoft.com/office/officeart/2018/2/layout/IconVerticalSolidList"/>
    <dgm:cxn modelId="{B584EA45-6642-44D2-94E8-C3BF51DBE2A0}" type="presParOf" srcId="{E3AC76E3-B5E9-49D3-B3C8-A73884A6484A}" destId="{198190DB-61A6-44D5-BB7F-5CB7491C7026}" srcOrd="4" destOrd="0" presId="urn:microsoft.com/office/officeart/2018/2/layout/IconVerticalSolidList"/>
    <dgm:cxn modelId="{2CD30598-599A-49B9-AA2B-3C93B8ADEA11}" type="presParOf" srcId="{198190DB-61A6-44D5-BB7F-5CB7491C7026}" destId="{98452B38-30B1-40A4-9F65-20C2BBABBEA7}" srcOrd="0" destOrd="0" presId="urn:microsoft.com/office/officeart/2018/2/layout/IconVerticalSolidList"/>
    <dgm:cxn modelId="{6B03449B-31C4-42ED-9C2C-8979DB07A120}" type="presParOf" srcId="{198190DB-61A6-44D5-BB7F-5CB7491C7026}" destId="{437A4E11-B47F-45D4-BC84-B567155A020B}" srcOrd="1" destOrd="0" presId="urn:microsoft.com/office/officeart/2018/2/layout/IconVerticalSolidList"/>
    <dgm:cxn modelId="{5C7B1840-7B08-42B2-B79F-FAF7931FAC9D}" type="presParOf" srcId="{198190DB-61A6-44D5-BB7F-5CB7491C7026}" destId="{52FDAE0B-9819-408F-8B28-7BDE111D9E76}" srcOrd="2" destOrd="0" presId="urn:microsoft.com/office/officeart/2018/2/layout/IconVerticalSolidList"/>
    <dgm:cxn modelId="{48E0444F-8A5C-443D-B236-F4DC08A091FB}" type="presParOf" srcId="{198190DB-61A6-44D5-BB7F-5CB7491C7026}" destId="{11776FDD-3424-48F8-8B0E-175565028BB6}" srcOrd="3" destOrd="0" presId="urn:microsoft.com/office/officeart/2018/2/layout/IconVerticalSolidList"/>
    <dgm:cxn modelId="{DF9867B6-20EB-4B3C-82CB-E43C873810BB}" type="presParOf" srcId="{E3AC76E3-B5E9-49D3-B3C8-A73884A6484A}" destId="{3640849D-5FEC-4C3A-B885-6FF799D814C8}" srcOrd="5" destOrd="0" presId="urn:microsoft.com/office/officeart/2018/2/layout/IconVerticalSolidList"/>
    <dgm:cxn modelId="{3BA2CE26-4DEF-4A07-B964-58AECAD4C1E2}" type="presParOf" srcId="{E3AC76E3-B5E9-49D3-B3C8-A73884A6484A}" destId="{E8065F9A-2379-4AD0-B6F2-9C9C804EAD6F}" srcOrd="6" destOrd="0" presId="urn:microsoft.com/office/officeart/2018/2/layout/IconVerticalSolidList"/>
    <dgm:cxn modelId="{4CDB2507-DED9-4C81-8620-041C7AFC5487}" type="presParOf" srcId="{E8065F9A-2379-4AD0-B6F2-9C9C804EAD6F}" destId="{6E55ECB3-1E05-4E84-8410-A9B42FF7F4CC}" srcOrd="0" destOrd="0" presId="urn:microsoft.com/office/officeart/2018/2/layout/IconVerticalSolidList"/>
    <dgm:cxn modelId="{76E31BD3-5BAC-4EE3-BDBF-D7E8644BAE45}" type="presParOf" srcId="{E8065F9A-2379-4AD0-B6F2-9C9C804EAD6F}" destId="{1EE2DFAA-2A0C-4CE4-84C3-2B5CD290B78F}" srcOrd="1" destOrd="0" presId="urn:microsoft.com/office/officeart/2018/2/layout/IconVerticalSolidList"/>
    <dgm:cxn modelId="{08C33551-308D-4000-9891-EC81F18FE16A}" type="presParOf" srcId="{E8065F9A-2379-4AD0-B6F2-9C9C804EAD6F}" destId="{991C10F1-DFB8-40DB-ABA1-4353843BA6D6}" srcOrd="2" destOrd="0" presId="urn:microsoft.com/office/officeart/2018/2/layout/IconVerticalSolidList"/>
    <dgm:cxn modelId="{7A6EA808-82E6-448E-B6D4-2C9619EDD987}" type="presParOf" srcId="{E8065F9A-2379-4AD0-B6F2-9C9C804EAD6F}" destId="{8794141D-D662-49AE-AD14-E25157FE34FF}" srcOrd="3" destOrd="0" presId="urn:microsoft.com/office/officeart/2018/2/layout/IconVerticalSolidList"/>
    <dgm:cxn modelId="{DEF6ADAA-EA3E-4C4D-8FDA-FE71D6346332}" type="presParOf" srcId="{E3AC76E3-B5E9-49D3-B3C8-A73884A6484A}" destId="{12D2DD2C-146F-4DD6-9C91-F94EF515A89C}" srcOrd="7" destOrd="0" presId="urn:microsoft.com/office/officeart/2018/2/layout/IconVerticalSolidList"/>
    <dgm:cxn modelId="{0AB47ABC-8744-4422-9A80-B9AD20176C26}" type="presParOf" srcId="{E3AC76E3-B5E9-49D3-B3C8-A73884A6484A}" destId="{E4470B96-C80B-42C7-A0D0-8067994F5A08}" srcOrd="8" destOrd="0" presId="urn:microsoft.com/office/officeart/2018/2/layout/IconVerticalSolidList"/>
    <dgm:cxn modelId="{0759D1C0-905B-49EA-B0B3-D210E6DD89CD}" type="presParOf" srcId="{E4470B96-C80B-42C7-A0D0-8067994F5A08}" destId="{A575AC15-65DB-4A88-BCEF-2D9CF600DAB1}" srcOrd="0" destOrd="0" presId="urn:microsoft.com/office/officeart/2018/2/layout/IconVerticalSolidList"/>
    <dgm:cxn modelId="{9F3473E6-33BA-4A1D-8697-5AB5B8A33F96}" type="presParOf" srcId="{E4470B96-C80B-42C7-A0D0-8067994F5A08}" destId="{121DC5D5-434E-43D9-BD19-524A1B0D3883}" srcOrd="1" destOrd="0" presId="urn:microsoft.com/office/officeart/2018/2/layout/IconVerticalSolidList"/>
    <dgm:cxn modelId="{382CC8A0-BBF4-49CB-BBA2-B6700BCAA0A9}" type="presParOf" srcId="{E4470B96-C80B-42C7-A0D0-8067994F5A08}" destId="{2179607B-1020-4E34-A8BC-03423198194C}" srcOrd="2" destOrd="0" presId="urn:microsoft.com/office/officeart/2018/2/layout/IconVerticalSolidList"/>
    <dgm:cxn modelId="{40F1A3ED-A890-4BED-B671-7DAF1C19D5D7}" type="presParOf" srcId="{E4470B96-C80B-42C7-A0D0-8067994F5A08}" destId="{A20C206E-5BA8-4BBE-BFB0-65DE0B7D8123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4D4E65-5565-4EF2-A0AC-E26A83737485}">
      <dsp:nvSpPr>
        <dsp:cNvPr id="0" name=""/>
        <dsp:cNvSpPr/>
      </dsp:nvSpPr>
      <dsp:spPr>
        <a:xfrm>
          <a:off x="0" y="2941490"/>
          <a:ext cx="4629150" cy="192993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Może to być pracodawca, specjalista BHP lub eksperci zewnętrzni</a:t>
          </a:r>
          <a:endParaRPr lang="en-US" sz="1700" kern="1200" dirty="0"/>
        </a:p>
      </dsp:txBody>
      <dsp:txXfrm>
        <a:off x="0" y="2941490"/>
        <a:ext cx="4629150" cy="1929936"/>
      </dsp:txXfrm>
    </dsp:sp>
    <dsp:sp modelId="{411B4EA7-C939-4B5B-AAAD-2EB2761240B1}">
      <dsp:nvSpPr>
        <dsp:cNvPr id="0" name=""/>
        <dsp:cNvSpPr/>
      </dsp:nvSpPr>
      <dsp:spPr>
        <a:xfrm rot="10800000">
          <a:off x="0" y="2197"/>
          <a:ext cx="4629150" cy="2968242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Oceny ryzyka zawodowego dokonują osoby upoważnione, o odpowiednich kompetencjach, które rozpoznają rodzaje ryzyka i zagrożeń, umieją wskazać ich źródło, znają procedury i normy właściwe w określonym warunkom pracy i dobrze orientują się w rodzaju i technologii stosowanej w przedsiębiorstwie. </a:t>
          </a:r>
          <a:endParaRPr lang="en-US" sz="1700" kern="1200" dirty="0"/>
        </a:p>
      </dsp:txBody>
      <dsp:txXfrm rot="10800000">
        <a:off x="0" y="2197"/>
        <a:ext cx="4629150" cy="192867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DA3BE8-381E-4B32-9DC9-3C6ECA0138B8}">
      <dsp:nvSpPr>
        <dsp:cNvPr id="0" name=""/>
        <dsp:cNvSpPr/>
      </dsp:nvSpPr>
      <dsp:spPr>
        <a:xfrm>
          <a:off x="165010" y="176879"/>
          <a:ext cx="3406240" cy="381794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CFB898-B7E9-42E8-AEDF-DE058AC5867E}">
      <dsp:nvSpPr>
        <dsp:cNvPr id="0" name=""/>
        <dsp:cNvSpPr/>
      </dsp:nvSpPr>
      <dsp:spPr>
        <a:xfrm>
          <a:off x="537914" y="531137"/>
          <a:ext cx="3406240" cy="38179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b="1" kern="1200" dirty="0">
              <a:latin typeface="Arial" panose="020B0604020202020204" pitchFamily="34" charset="0"/>
              <a:cs typeface="Arial" panose="020B0604020202020204" pitchFamily="34" charset="0"/>
            </a:rPr>
            <a:t>indukcyjne 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– w metodach indukcyjnych wnioski ogólne wynikają z przesłanek, będących ich szczególnymi przypadkami. Po przeprowadzeniu obserwacji i ewentualnych eksperymentów stosuje się uogólnienia i formułuje hipotezy. Zasady, które można zastosować w innych przypadkach tworzy się po weryfikacji uogólnień i hipotez. 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37679" y="630902"/>
        <a:ext cx="3206710" cy="3618416"/>
      </dsp:txXfrm>
    </dsp:sp>
    <dsp:sp modelId="{8323369D-9AEF-40E9-B33D-A42D7DC6B90D}">
      <dsp:nvSpPr>
        <dsp:cNvPr id="0" name=""/>
        <dsp:cNvSpPr/>
      </dsp:nvSpPr>
      <dsp:spPr>
        <a:xfrm>
          <a:off x="4159277" y="250403"/>
          <a:ext cx="3697418" cy="3058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62948-2EC0-4113-90DD-C0EF8525FBCC}">
      <dsp:nvSpPr>
        <dsp:cNvPr id="0" name=""/>
        <dsp:cNvSpPr/>
      </dsp:nvSpPr>
      <dsp:spPr>
        <a:xfrm>
          <a:off x="4532181" y="604662"/>
          <a:ext cx="3697418" cy="3058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Zaliczamy tu takie metody jak np. 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analizę bezpieczeństwa pracy (Job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Safety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Analysis), 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HAZOP (Hazard and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Opreability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Studies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), 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FMEA (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Failure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Modes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&amp;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Effects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Analysis) oraz 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metodę drzewa zdarzeń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21759" y="694240"/>
        <a:ext cx="3518262" cy="2879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A1E743-7E9B-483B-A09E-A55D59BE375C}">
      <dsp:nvSpPr>
        <dsp:cNvPr id="0" name=""/>
        <dsp:cNvSpPr/>
      </dsp:nvSpPr>
      <dsp:spPr>
        <a:xfrm>
          <a:off x="-16170" y="302301"/>
          <a:ext cx="3422224" cy="308433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B9635E-AFC5-4C14-9165-08C72A61F957}">
      <dsp:nvSpPr>
        <dsp:cNvPr id="0" name=""/>
        <dsp:cNvSpPr/>
      </dsp:nvSpPr>
      <dsp:spPr>
        <a:xfrm>
          <a:off x="298064" y="600825"/>
          <a:ext cx="3422224" cy="308433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>
              <a:latin typeface="Arial" panose="020B0604020202020204" pitchFamily="34" charset="0"/>
              <a:cs typeface="Arial" panose="020B0604020202020204" pitchFamily="34" charset="0"/>
            </a:rPr>
            <a:t>Dedukcyjne </a:t>
          </a: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– analizy w metodach dedukcyjnych dokonuje się zgodnie z </a:t>
          </a:r>
        </a:p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kern="1200" dirty="0">
              <a:latin typeface="Arial" panose="020B0604020202020204" pitchFamily="34" charset="0"/>
              <a:cs typeface="Arial" panose="020B0604020202020204" pitchFamily="34" charset="0"/>
            </a:rPr>
            <a:t>zasadą wyniku logicznego, czyli każde następne stwierdzenie wynika z poprzedniego. Metoda znana jest jako metoda „od ogółu do szczegółu”. Ponadto do metod dedukcyjnych zalicza się metodę drzewa błędów.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401" y="691162"/>
        <a:ext cx="3241550" cy="2903656"/>
      </dsp:txXfrm>
    </dsp:sp>
    <dsp:sp modelId="{E9D8D4CD-93EA-4E09-B108-3DAEFD975133}">
      <dsp:nvSpPr>
        <dsp:cNvPr id="0" name=""/>
        <dsp:cNvSpPr/>
      </dsp:nvSpPr>
      <dsp:spPr>
        <a:xfrm>
          <a:off x="4052512" y="306144"/>
          <a:ext cx="3861036" cy="361515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D254E-2A7F-4B96-A50E-739FBC0A1A59}">
      <dsp:nvSpPr>
        <dsp:cNvPr id="0" name=""/>
        <dsp:cNvSpPr/>
      </dsp:nvSpPr>
      <dsp:spPr>
        <a:xfrm>
          <a:off x="4366747" y="604668"/>
          <a:ext cx="3861036" cy="361515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600" b="1" kern="1200" dirty="0"/>
            <a:t>Ilościowe </a:t>
          </a:r>
          <a:r>
            <a:rPr lang="pl-PL" sz="1600" kern="1200" dirty="0"/>
            <a:t>– szacowanie ilościowe może być przeprowadzone, gdy ma się do dyspozycji odpowiednią liczbę danych statystycznych, dotyczących ilości i rodzajów wypadków przy pracy, zdarzeń niebezpiecznych, chorób zawodowych, czasu narażenia na czynniki środowiska pracy, liczby zatrudnionych itp. Dane te powinny spełniać wymagania statystyki. Metody są skomplikowane, a także pracochłonne. Nadają się do oceny ryzyka tzw. procesowego w rozpatrywaniu niezawodności i bezpieczeństwa w procesach </a:t>
          </a:r>
          <a:r>
            <a:rPr lang="pl-PL" sz="1600" kern="1200" dirty="0" err="1"/>
            <a:t>tech</a:t>
          </a:r>
          <a:r>
            <a:rPr lang="pl-PL" sz="1100" kern="1200" dirty="0"/>
            <a:t>..</a:t>
          </a:r>
          <a:endParaRPr lang="en-US" sz="1100" kern="1200" dirty="0"/>
        </a:p>
      </dsp:txBody>
      <dsp:txXfrm>
        <a:off x="4472631" y="710552"/>
        <a:ext cx="3649268" cy="34033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891569-92CD-427F-BFD8-E5B99BF232CE}">
      <dsp:nvSpPr>
        <dsp:cNvPr id="0" name=""/>
        <dsp:cNvSpPr/>
      </dsp:nvSpPr>
      <dsp:spPr>
        <a:xfrm>
          <a:off x="-112144" y="7174"/>
          <a:ext cx="8229600" cy="1289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0C15DD-E399-42E9-A329-4318247C3C8F}">
      <dsp:nvSpPr>
        <dsp:cNvPr id="0" name=""/>
        <dsp:cNvSpPr/>
      </dsp:nvSpPr>
      <dsp:spPr>
        <a:xfrm>
          <a:off x="277788" y="297206"/>
          <a:ext cx="708968" cy="70896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AF8F30-873D-4266-88C4-A9C51BE6D994}">
      <dsp:nvSpPr>
        <dsp:cNvPr id="0" name=""/>
        <dsp:cNvSpPr/>
      </dsp:nvSpPr>
      <dsp:spPr>
        <a:xfrm>
          <a:off x="1149488" y="7174"/>
          <a:ext cx="7192256" cy="1289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3" tIns="136423" rIns="136423" bIns="13642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Pracownicy zatrudnieni na tych stanowiskach zobowiązani są do stosowania środków ochron indywidualnych takich jak: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hełmy,- ochronniki słuchu</a:t>
          </a:r>
          <a:b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- maski </a:t>
          </a:r>
          <a:r>
            <a:rPr lang="pl-PL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p.pyłowe</a:t>
          </a: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 PP2,- okulary ochronne,- rękawice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49488" y="7174"/>
        <a:ext cx="7192256" cy="1289032"/>
      </dsp:txXfrm>
    </dsp:sp>
    <dsp:sp modelId="{10BA7B4C-5436-4FA6-B5A2-F56BB2369C14}">
      <dsp:nvSpPr>
        <dsp:cNvPr id="0" name=""/>
        <dsp:cNvSpPr/>
      </dsp:nvSpPr>
      <dsp:spPr>
        <a:xfrm>
          <a:off x="-112144" y="1618465"/>
          <a:ext cx="8229600" cy="1289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37661B-AB5D-4440-9546-FFC95EFCF15C}">
      <dsp:nvSpPr>
        <dsp:cNvPr id="0" name=""/>
        <dsp:cNvSpPr/>
      </dsp:nvSpPr>
      <dsp:spPr>
        <a:xfrm>
          <a:off x="277788" y="1908497"/>
          <a:ext cx="708968" cy="70896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439D36-D6B2-48E7-ACD9-AA8C34AAE989}">
      <dsp:nvSpPr>
        <dsp:cNvPr id="0" name=""/>
        <dsp:cNvSpPr/>
      </dsp:nvSpPr>
      <dsp:spPr>
        <a:xfrm>
          <a:off x="1376688" y="1618465"/>
          <a:ext cx="6737855" cy="1289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3" tIns="136423" rIns="136423" bIns="1364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  <a:t>Pracownicy zaopatrzeni są w odzież ochronną</a:t>
          </a:r>
          <a:b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  <a:t>- ubrania ocieplane</a:t>
          </a:r>
          <a:b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  <a:t>- ubrania robocze</a:t>
          </a:r>
          <a:b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  <a:t>- obuwie ochronne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6688" y="1618465"/>
        <a:ext cx="6737855" cy="1289032"/>
      </dsp:txXfrm>
    </dsp:sp>
    <dsp:sp modelId="{8F43D92B-54E1-4A4E-A329-F548353A5C76}">
      <dsp:nvSpPr>
        <dsp:cNvPr id="0" name=""/>
        <dsp:cNvSpPr/>
      </dsp:nvSpPr>
      <dsp:spPr>
        <a:xfrm>
          <a:off x="-112144" y="3236930"/>
          <a:ext cx="8229600" cy="128903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964883-2BCD-411D-8720-5E654EA3EC7F}">
      <dsp:nvSpPr>
        <dsp:cNvPr id="0" name=""/>
        <dsp:cNvSpPr/>
      </dsp:nvSpPr>
      <dsp:spPr>
        <a:xfrm>
          <a:off x="277788" y="3519788"/>
          <a:ext cx="708968" cy="70896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F50161-559D-42C9-90B4-414D48498CC3}">
      <dsp:nvSpPr>
        <dsp:cNvPr id="0" name=""/>
        <dsp:cNvSpPr/>
      </dsp:nvSpPr>
      <dsp:spPr>
        <a:xfrm>
          <a:off x="1376688" y="3229756"/>
          <a:ext cx="6737855" cy="1289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423" tIns="136423" rIns="136423" bIns="136423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>
              <a:latin typeface="Arial" panose="020B0604020202020204" pitchFamily="34" charset="0"/>
              <a:cs typeface="Arial" panose="020B0604020202020204" pitchFamily="34" charset="0"/>
            </a:rPr>
            <a:t>Pracownicy otrzymują posiłki regeneracyjne</a:t>
          </a:r>
          <a:endParaRPr lang="en-US" sz="1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376688" y="3229756"/>
        <a:ext cx="6737855" cy="128903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8A38D5-001B-4E65-ABAA-F44806F95A6E}">
      <dsp:nvSpPr>
        <dsp:cNvPr id="0" name=""/>
        <dsp:cNvSpPr/>
      </dsp:nvSpPr>
      <dsp:spPr>
        <a:xfrm>
          <a:off x="-148959" y="10148"/>
          <a:ext cx="8229600" cy="706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783273-4BED-4816-96E0-937A11402EF3}">
      <dsp:nvSpPr>
        <dsp:cNvPr id="0" name=""/>
        <dsp:cNvSpPr/>
      </dsp:nvSpPr>
      <dsp:spPr>
        <a:xfrm>
          <a:off x="64641" y="169026"/>
          <a:ext cx="389126" cy="38836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7F4CF0-02EE-4704-A747-E7EEC669CD60}">
      <dsp:nvSpPr>
        <dsp:cNvPr id="0" name=""/>
        <dsp:cNvSpPr/>
      </dsp:nvSpPr>
      <dsp:spPr>
        <a:xfrm>
          <a:off x="667370" y="10148"/>
          <a:ext cx="7387328" cy="7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5" tIns="79475" rIns="79475" bIns="7947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Pracowników obowiązuje poruszanie się wytyczonymi ciągami komunikacyjnymi, przestrzeganie zakazów i nakazów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370" y="10148"/>
        <a:ext cx="7387328" cy="750944"/>
      </dsp:txXfrm>
    </dsp:sp>
    <dsp:sp modelId="{674256FD-8C9B-4F5F-9F42-E5AB7259F487}">
      <dsp:nvSpPr>
        <dsp:cNvPr id="0" name=""/>
        <dsp:cNvSpPr/>
      </dsp:nvSpPr>
      <dsp:spPr>
        <a:xfrm>
          <a:off x="-132665" y="764792"/>
          <a:ext cx="8229600" cy="706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4B6C0E-3094-44EF-989E-37DFA1B80CC4}">
      <dsp:nvSpPr>
        <dsp:cNvPr id="0" name=""/>
        <dsp:cNvSpPr/>
      </dsp:nvSpPr>
      <dsp:spPr>
        <a:xfrm>
          <a:off x="64641" y="1107706"/>
          <a:ext cx="389126" cy="38836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559FB0-86B5-48C6-9A30-DD01003CF9A4}">
      <dsp:nvSpPr>
        <dsp:cNvPr id="0" name=""/>
        <dsp:cNvSpPr/>
      </dsp:nvSpPr>
      <dsp:spPr>
        <a:xfrm>
          <a:off x="667370" y="948829"/>
          <a:ext cx="7387328" cy="7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5" tIns="79475" rIns="79475" bIns="7947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przestrzeganie wszelkich instrukcji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370" y="948829"/>
        <a:ext cx="7387328" cy="750944"/>
      </dsp:txXfrm>
    </dsp:sp>
    <dsp:sp modelId="{98452B38-30B1-40A4-9F65-20C2BBABBEA7}">
      <dsp:nvSpPr>
        <dsp:cNvPr id="0" name=""/>
        <dsp:cNvSpPr/>
      </dsp:nvSpPr>
      <dsp:spPr>
        <a:xfrm>
          <a:off x="-148959" y="1846872"/>
          <a:ext cx="8229600" cy="706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A4E11-B47F-45D4-BC84-B567155A020B}">
      <dsp:nvSpPr>
        <dsp:cNvPr id="0" name=""/>
        <dsp:cNvSpPr/>
      </dsp:nvSpPr>
      <dsp:spPr>
        <a:xfrm>
          <a:off x="64641" y="2046386"/>
          <a:ext cx="389126" cy="38836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776FDD-3424-48F8-8B0E-175565028BB6}">
      <dsp:nvSpPr>
        <dsp:cNvPr id="0" name=""/>
        <dsp:cNvSpPr/>
      </dsp:nvSpPr>
      <dsp:spPr>
        <a:xfrm>
          <a:off x="667370" y="1887509"/>
          <a:ext cx="7387328" cy="7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5" tIns="79475" rIns="79475" bIns="7947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badania lekarskie dopuszczające do pracy na wysokości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370" y="1887509"/>
        <a:ext cx="7387328" cy="750944"/>
      </dsp:txXfrm>
    </dsp:sp>
    <dsp:sp modelId="{6E55ECB3-1E05-4E84-8410-A9B42FF7F4CC}">
      <dsp:nvSpPr>
        <dsp:cNvPr id="0" name=""/>
        <dsp:cNvSpPr/>
      </dsp:nvSpPr>
      <dsp:spPr>
        <a:xfrm>
          <a:off x="-148959" y="2826189"/>
          <a:ext cx="8229600" cy="706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E2DFAA-2A0C-4CE4-84C3-2B5CD290B78F}">
      <dsp:nvSpPr>
        <dsp:cNvPr id="0" name=""/>
        <dsp:cNvSpPr/>
      </dsp:nvSpPr>
      <dsp:spPr>
        <a:xfrm>
          <a:off x="64641" y="2985067"/>
          <a:ext cx="389126" cy="388367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94141D-D662-49AE-AD14-E25157FE34FF}">
      <dsp:nvSpPr>
        <dsp:cNvPr id="0" name=""/>
        <dsp:cNvSpPr/>
      </dsp:nvSpPr>
      <dsp:spPr>
        <a:xfrm>
          <a:off x="343510" y="2826189"/>
          <a:ext cx="8035049" cy="7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5" tIns="79475" rIns="79475" bIns="7947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przestrzeganie instrukcji eksploatacyjnych oraz zaleceń zawartych w kartach charakterystyki substancji, wdrażanie planów organizacyjno-technicznych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3510" y="2826189"/>
        <a:ext cx="8035049" cy="750944"/>
      </dsp:txXfrm>
    </dsp:sp>
    <dsp:sp modelId="{A575AC15-65DB-4A88-BCEF-2D9CF600DAB1}">
      <dsp:nvSpPr>
        <dsp:cNvPr id="0" name=""/>
        <dsp:cNvSpPr/>
      </dsp:nvSpPr>
      <dsp:spPr>
        <a:xfrm>
          <a:off x="-148959" y="3764869"/>
          <a:ext cx="8229600" cy="706121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21DC5D5-434E-43D9-BD19-524A1B0D3883}">
      <dsp:nvSpPr>
        <dsp:cNvPr id="0" name=""/>
        <dsp:cNvSpPr/>
      </dsp:nvSpPr>
      <dsp:spPr>
        <a:xfrm>
          <a:off x="64641" y="3923747"/>
          <a:ext cx="389126" cy="388367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0C206E-5BA8-4BBE-BFB0-65DE0B7D8123}">
      <dsp:nvSpPr>
        <dsp:cNvPr id="0" name=""/>
        <dsp:cNvSpPr/>
      </dsp:nvSpPr>
      <dsp:spPr>
        <a:xfrm>
          <a:off x="667370" y="3764869"/>
          <a:ext cx="7387328" cy="7509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9475" tIns="79475" rIns="79475" bIns="79475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>
              <a:latin typeface="Arial" panose="020B0604020202020204" pitchFamily="34" charset="0"/>
              <a:cs typeface="Arial" panose="020B0604020202020204" pitchFamily="34" charset="0"/>
            </a:rPr>
            <a:t>znajomość wyników pomiarów hałasu, stosowanie podstawowych zasad BHP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67370" y="3764869"/>
        <a:ext cx="7387328" cy="7509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8F189C7-4A25-4776-9C90-3C1596B0EB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B594489B-D012-459D-9ED7-6240329470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277BA70-FF93-4A5D-A8C3-9BC1A186D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6846E9E-AD09-4ED1-A139-650DD678F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9BBADEC-F79F-443D-B0B3-8352D27DA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650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765A959-A31A-49F3-89AA-4B3C0328E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F899EB63-A393-4212-B858-10AA28339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DDC255F-8021-4931-9C15-D62AADCC1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8D8DCAA-402F-4CAD-8D49-2B64C69CB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F2BD91-CA2E-46FB-9B6D-8A5FBBA11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72448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B8CBFBBB-6D06-4DA9-AEAF-EAE18058DE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1328F073-7E63-44F7-A4D8-980488E68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8E3D79E-D03A-4C1F-AC42-14E86610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CAA3DAA-C4D4-4109-A406-4329A1E3B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E5D5016-01E8-48E0-9CF9-670FC33A0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15525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C113F-A12B-40F4-BBBA-55771947F9E4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022865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CDCDA-D6D3-423B-8999-7ABBA3724D71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3372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6DB8C-E74D-4A94-A526-D6DD65AF14E3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67170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F4D1E-4B47-44CE-9610-6A5466E252C5}" type="datetime1">
              <a:rPr lang="pl-PL" smtClean="0"/>
              <a:t>28.09.2020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9217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9CFC6-7EDA-4969-9DD5-276AE95654A7}" type="datetime1">
              <a:rPr lang="pl-PL" smtClean="0"/>
              <a:t>28.09.2020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79024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F6798-4358-4712-8A8C-8D9F1E2D0FD3}" type="datetime1">
              <a:rPr lang="pl-PL" smtClean="0"/>
              <a:t>28.09.2020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645257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DB6C9-F14F-4DEC-9FA1-5CE83A974D20}" type="datetime1">
              <a:rPr lang="pl-PL" smtClean="0"/>
              <a:t>28.09.2020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499547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734F5-87A5-4C26-94B7-7B1BB679E42E}" type="datetime1">
              <a:rPr lang="pl-PL" smtClean="0"/>
              <a:t>28.09.2020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0626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C5CFFDC-6538-43C6-8CB7-D831A520A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FB3CC5-B20B-4938-800E-AA9534ECA1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3CB59E7-A10C-49FE-9B65-90F09AA52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7BC1A57-0356-4F06-983F-FA3F9569F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0ED96880-8AF4-40B2-98C6-A17916BE4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32871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30420-6478-4ACF-94AA-8E62E500AE34}" type="datetime1">
              <a:rPr lang="pl-PL" smtClean="0"/>
              <a:t>28.09.2020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587788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61ED0-54C2-4B59-BAC7-2202EA0861D2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8968051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8EA93-BD26-4E7D-9A79-365D7878789E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228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DBA6528-850D-4461-B350-13BDF79476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B707F70-D59E-4947-9E96-DF2E7E6178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D984906D-3437-4DB5-8E01-7E4143FD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E266BEB3-6B9B-4307-88D9-E5CB6DD82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204D8029-9CDE-449C-8964-EB8C92314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6373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B4B440-3B10-4A9C-9DED-535B23084E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24DE5B2-0AAC-4CA0-8B07-2E5E9D55C4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8DA86130-6B3B-4D83-A37A-F793EF2F6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41C1BBB-FCD5-4105-8A54-3A46877B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A090E95F-5A5C-46F8-A3FF-1B75721CF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23DC3F3-8103-4993-9FD1-C227F1162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194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ED76ED-AD6C-431B-95BD-D4A49AEC74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8277811-301B-45F6-90F3-4B0B3C4E9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16ED8F60-9B2C-4F6E-8A7C-59B36DB4F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1DBA2A40-C55E-4979-AC8A-3D13B3E3AD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0DBAFE5B-F6F4-430D-97C2-CA669BD376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C1015465-720C-4C25-888F-C1584CE614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D6788B06-2B2D-4AA8-A300-F9C01F7E7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A134FB9D-0EBB-4DEB-97C4-460F80C08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921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A146787-6B3B-4430-99D5-8C8216BC7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7D132E4-E9AC-4178-925E-B873BC781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A47C5E86-4092-4758-A99F-4426B055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329AD498-94B7-40CA-B29D-473415D51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9710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C7115845-0A95-4513-9D7E-005E56C5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87BE002-C208-40BD-9A2A-39B7BC2CE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20B513-2F21-4989-AD19-6C8DD5300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142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C9FE28-08C1-4355-867F-851A5D587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A70AC6-ADCF-4FA8-B567-D50B66E81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DB3C8AD8-92AB-43E4-9C8F-D7342FBA29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A39E59F-2942-45DE-A156-585B1AF13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22138A4F-0043-4332-9A27-270E713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0FEB887-85B6-4D60-A223-BBFA87C6E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2828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92E93F-3D3D-46D4-8B47-FDF9D7225D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025F91A-4696-44AE-9162-E37C3F8246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0EDE0F0-C4F4-4B58-B0CB-7D0BC1137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836C4D09-A82F-4B0C-A0F9-DC9462AB5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E95AA765-2DDA-428D-825D-ECF31CF15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7B152BF-0ED0-4DB2-ABF8-7DEF58248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8226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34445259-66D8-48C8-92D1-A60E854F1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9EA14DA-375D-4842-8D5A-4F7CBA5701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16DB97C-36B7-4BD2-B15B-84C5571DF92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2A5A78-5DF7-4D57-8CDC-894AF899CA7B}" type="datetimeFigureOut">
              <a:rPr lang="pl-PL" smtClean="0"/>
              <a:t>28.09.2020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CF05779-85CB-48EB-A410-64D70A774F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A80281F-4B8F-4C8B-AF12-DD7B456450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E857-1518-48B4-AE3F-9C8150B47F5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63555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B12D3B-19E4-4A1E-BCC9-572BA2ADEDE2}" type="datetime1">
              <a:rPr lang="pl-PL" smtClean="0"/>
              <a:t>28.09.2020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/>
              <a:t>Mars-Żbik Ośrodek Usługowo Szkoleniowy,80-855 Gdansk, ul. Wały Piastowskie 24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76765-7C97-4AD5-871E-A958B0259B03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455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9245A10-7F37-4569-80D2-2F692931E3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9267F70F-11C6-4597-9381-D0D80FC18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28615" y="2355787"/>
            <a:ext cx="3739311" cy="35310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193859" y="2723322"/>
            <a:ext cx="2632766" cy="22367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Ocena Ryzyka Zawodowego</a:t>
            </a:r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2C20A93E-E407-4683-A405-147DE26132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331336" y="1654168"/>
            <a:ext cx="616870" cy="4232692"/>
          </a:xfrm>
          <a:custGeom>
            <a:avLst/>
            <a:gdLst>
              <a:gd name="T0" fmla="*/ 491 w 491"/>
              <a:gd name="T1" fmla="*/ 2247 h 2732"/>
              <a:gd name="T2" fmla="*/ 0 w 491"/>
              <a:gd name="T3" fmla="*/ 2732 h 2732"/>
              <a:gd name="T4" fmla="*/ 0 w 491"/>
              <a:gd name="T5" fmla="*/ 486 h 2732"/>
              <a:gd name="T6" fmla="*/ 491 w 491"/>
              <a:gd name="T7" fmla="*/ 0 h 2732"/>
              <a:gd name="T8" fmla="*/ 491 w 491"/>
              <a:gd name="T9" fmla="*/ 2247 h 27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1" h="2732">
                <a:moveTo>
                  <a:pt x="491" y="2247"/>
                </a:moveTo>
                <a:lnTo>
                  <a:pt x="0" y="2732"/>
                </a:lnTo>
                <a:lnTo>
                  <a:pt x="0" y="486"/>
                </a:lnTo>
                <a:lnTo>
                  <a:pt x="491" y="0"/>
                </a:lnTo>
                <a:lnTo>
                  <a:pt x="491" y="224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Freeform 6">
            <a:extLst>
              <a:ext uri="{FF2B5EF4-FFF2-40B4-BE49-F238E27FC236}">
                <a16:creationId xmlns:a16="http://schemas.microsoft.com/office/drawing/2014/main" id="{9E8E3DD9-D235-48D9-A0EC-D6817EC84B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32391" y="1311136"/>
            <a:ext cx="515815" cy="3820236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Freeform 7">
            <a:extLst>
              <a:ext uri="{FF2B5EF4-FFF2-40B4-BE49-F238E27FC236}">
                <a16:creationId xmlns:a16="http://schemas.microsoft.com/office/drawing/2014/main" id="{EA83A145-578D-4A0B-94A7-AEAB2027D7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32390" y="1126738"/>
            <a:ext cx="260400" cy="3699705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pic>
        <p:nvPicPr>
          <p:cNvPr id="3" name="Symbol zastępczy zawartości 4" descr="risk.jpg">
            <a:extLst>
              <a:ext uri="{FF2B5EF4-FFF2-40B4-BE49-F238E27FC236}">
                <a16:creationId xmlns:a16="http://schemas.microsoft.com/office/drawing/2014/main" id="{5D7CBF88-09C3-49F5-8D50-C81236CEB63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b="16971"/>
          <a:stretch/>
        </p:blipFill>
        <p:spPr>
          <a:xfrm>
            <a:off x="2468144" y="1120046"/>
            <a:ext cx="4226864" cy="3509504"/>
          </a:xfrm>
          <a:prstGeom prst="rect">
            <a:avLst/>
          </a:prstGeom>
        </p:spPr>
      </p:pic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74CED39C-9B0B-4205-B266-DCB3A0D97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0646" y="6382512"/>
            <a:ext cx="506806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B720A41-DA55-4715-929A-BB932FFD7A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2152" y="6382512"/>
            <a:ext cx="211912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FDAD87E3-77D8-4D17-A3B8-241649C8C7AA}" type="datetime1">
              <a:rPr lang="en-US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>
                <a:spcAft>
                  <a:spcPts val="600"/>
                </a:spcAft>
                <a:defRPr/>
              </a:pPr>
              <a:t>9/28/2020</a:t>
            </a:fld>
            <a:endParaRPr lang="en-US" sz="9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241883" y="-253670"/>
            <a:ext cx="137072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2192730" y="422146"/>
            <a:ext cx="484026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9056611" y="655140"/>
            <a:ext cx="515604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541482" y="1"/>
            <a:ext cx="2126518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US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800BFD75-D414-422B-8480-D103924E2C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06600" y="6356351"/>
            <a:ext cx="2057400" cy="365125"/>
          </a:xfrm>
        </p:spPr>
        <p:txBody>
          <a:bodyPr>
            <a:normAutofit/>
          </a:bodyPr>
          <a:lstStyle/>
          <a:p>
            <a:pPr defTabSz="457200">
              <a:spcAft>
                <a:spcPts val="600"/>
              </a:spcAft>
            </a:pPr>
            <a:fld id="{4DEDB6C9-F14F-4DEC-9FA1-5CE83A974D20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</a:pPr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9003F69-53D7-4DB7-BBF4-185381F62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356351"/>
            <a:ext cx="3086100" cy="365125"/>
          </a:xfrm>
        </p:spPr>
        <p:txBody>
          <a:bodyPr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r>
              <a:rPr lang="pl-PL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506258" y="6115502"/>
            <a:ext cx="1120884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227061" y="6453144"/>
            <a:ext cx="611177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EEF8411D-37F2-492E-9D8F-5D5BE67D8C70}"/>
              </a:ext>
            </a:extLst>
          </p:cNvPr>
          <p:cNvGraphicFramePr>
            <a:graphicFrameLocks noGrp="1"/>
          </p:cNvGraphicFramePr>
          <p:nvPr/>
        </p:nvGraphicFramePr>
        <p:xfrm>
          <a:off x="2006600" y="1642960"/>
          <a:ext cx="8178802" cy="35720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2957">
                  <a:extLst>
                    <a:ext uri="{9D8B030D-6E8A-4147-A177-3AD203B41FA5}">
                      <a16:colId xmlns:a16="http://schemas.microsoft.com/office/drawing/2014/main" val="3799278952"/>
                    </a:ext>
                  </a:extLst>
                </a:gridCol>
                <a:gridCol w="2568377">
                  <a:extLst>
                    <a:ext uri="{9D8B030D-6E8A-4147-A177-3AD203B41FA5}">
                      <a16:colId xmlns:a16="http://schemas.microsoft.com/office/drawing/2014/main" val="3374995789"/>
                    </a:ext>
                  </a:extLst>
                </a:gridCol>
                <a:gridCol w="1333076">
                  <a:extLst>
                    <a:ext uri="{9D8B030D-6E8A-4147-A177-3AD203B41FA5}">
                      <a16:colId xmlns:a16="http://schemas.microsoft.com/office/drawing/2014/main" val="1388786743"/>
                    </a:ext>
                  </a:extLst>
                </a:gridCol>
                <a:gridCol w="1139388">
                  <a:extLst>
                    <a:ext uri="{9D8B030D-6E8A-4147-A177-3AD203B41FA5}">
                      <a16:colId xmlns:a16="http://schemas.microsoft.com/office/drawing/2014/main" val="2103122902"/>
                    </a:ext>
                  </a:extLst>
                </a:gridCol>
                <a:gridCol w="1257753">
                  <a:extLst>
                    <a:ext uri="{9D8B030D-6E8A-4147-A177-3AD203B41FA5}">
                      <a16:colId xmlns:a16="http://schemas.microsoft.com/office/drawing/2014/main" val="2137791154"/>
                    </a:ext>
                  </a:extLst>
                </a:gridCol>
                <a:gridCol w="1307251">
                  <a:extLst>
                    <a:ext uri="{9D8B030D-6E8A-4147-A177-3AD203B41FA5}">
                      <a16:colId xmlns:a16="http://schemas.microsoft.com/office/drawing/2014/main" val="890008144"/>
                    </a:ext>
                  </a:extLst>
                </a:gridCol>
              </a:tblGrid>
              <a:tr h="1190694">
                <a:tc>
                  <a:txBody>
                    <a:bodyPr/>
                    <a:lstStyle/>
                    <a:p>
                      <a:endParaRPr lang="pl-PL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Długotrwała praca przy monitorze ekranowym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S=3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Skutek średni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(absencja w pracy)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E=6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częsta (codzienna)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P=0,5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Możliwe do pomyślenia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R= 9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kategoria ryzyka: MAŁE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Ryzyko akceptowalne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extLst>
                  <a:ext uri="{0D108BD9-81ED-4DB2-BD59-A6C34878D82A}">
                    <a16:rowId xmlns:a16="http://schemas.microsoft.com/office/drawing/2014/main" val="2239195971"/>
                  </a:ext>
                </a:extLst>
              </a:tr>
              <a:tr h="1190694">
                <a:tc>
                  <a:txBody>
                    <a:bodyPr/>
                    <a:lstStyle/>
                    <a:p>
                      <a:endParaRPr lang="pl-PL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500">
                          <a:effectLst/>
                        </a:rPr>
                        <a:t>Długotrwała praca w jednym miejscu np. przy pulpicie sterowniczym, oraz na terenie węzła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S=3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Skutek średni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(absencja w pracy)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E=6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częsta (codzienna)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P=1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Tylko sporadycznie możliwe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R= 18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kategoria ryzyka: MAŁE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Ryzyko akceptowalne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extLst>
                  <a:ext uri="{0D108BD9-81ED-4DB2-BD59-A6C34878D82A}">
                    <a16:rowId xmlns:a16="http://schemas.microsoft.com/office/drawing/2014/main" val="504904706"/>
                  </a:ext>
                </a:extLst>
              </a:tr>
              <a:tr h="1190694">
                <a:tc>
                  <a:txBody>
                    <a:bodyPr/>
                    <a:lstStyle/>
                    <a:p>
                      <a:endParaRPr lang="pl-PL" sz="14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pl-PL" sz="1500">
                          <a:effectLst/>
                        </a:rPr>
                        <a:t>Kontakt z ostrymi, szorstkimi przedmiotami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S=1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Skutek mały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(udzielenie pierwszej pomocy)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E=6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częsta (codzienna)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P=1 </a:t>
                      </a:r>
                      <a:endParaRPr lang="pl-PL" sz="200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>
                          <a:effectLst/>
                        </a:rPr>
                        <a:t>Tylko sporadycznie możliwe</a:t>
                      </a:r>
                      <a:endParaRPr lang="pl-PL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R= 6</a:t>
                      </a:r>
                      <a:endParaRPr lang="pl-PL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kategoria ryzyka: MAŁE</a:t>
                      </a:r>
                      <a:endParaRPr lang="pl-PL" sz="20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Ryzyko akceptowalne</a:t>
                      </a:r>
                      <a:endParaRPr lang="pl-PL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54052" marR="54052" marT="54052" marB="54052"/>
                </a:tc>
                <a:extLst>
                  <a:ext uri="{0D108BD9-81ED-4DB2-BD59-A6C34878D82A}">
                    <a16:rowId xmlns:a16="http://schemas.microsoft.com/office/drawing/2014/main" val="714603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39636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 b="1" dirty="0"/>
              <a:t>Ocena Ryzyka Zawodowego – Operator węzła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6DB9EBE3-7460-4FCF-AB28-E76A5E16383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33903" y="16288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B479ECD-E6D7-429D-82E3-84F035F22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2465DFFB-6441-4726-AF0F-4D9032D709A2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94BAC186-614C-4801-82C3-324DD7C7F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l-PL" sz="2800" b="1" dirty="0"/>
              <a:t>Ocena Ryzyka Zawodowego – Operator węzła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1450769B-2F9D-4790-851E-4315F1C2DC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1F9310A0-2F72-447D-B044-6E042B29B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7A2BFE34-4917-43A9-A5AD-C32DEEC7F403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B1B1AC25-7C03-40BD-A770-765AF4E8A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B854194-185D-494D-905C-7C7CB2E30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4F5FA0D-0104-4987-8241-EFF7C85B8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1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897127E-6CEF-446C-BE87-93B7C46E49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04060" y="2053641"/>
            <a:ext cx="2751871" cy="2760098"/>
          </a:xfrm>
        </p:spPr>
        <p:txBody>
          <a:bodyPr>
            <a:normAutofit/>
          </a:bodyPr>
          <a:lstStyle/>
          <a:p>
            <a:r>
              <a:rPr lang="pl-PL" sz="3700" b="1">
                <a:solidFill>
                  <a:srgbClr val="FFFFFF"/>
                </a:solidFill>
              </a:rPr>
              <a:t>Ocena Ryzyka zawodowego – Operator Węzła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EFFCB59-A0AA-4718-B833-EE3A3A169D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2398" y="341917"/>
            <a:ext cx="2331048" cy="314067"/>
          </a:xfrm>
        </p:spPr>
        <p:txBody>
          <a:bodyPr>
            <a:normAutofit/>
          </a:bodyPr>
          <a:lstStyle/>
          <a:p>
            <a:pPr algn="r" defTabSz="457200">
              <a:spcAft>
                <a:spcPts val="600"/>
              </a:spcAft>
            </a:pPr>
            <a:fld id="{39CFA068-0455-474A-B3E2-C47186872532}" type="datetime1">
              <a:rPr lang="pl-PL" sz="900">
                <a:solidFill>
                  <a:srgbClr val="898989"/>
                </a:solidFill>
                <a:latin typeface="Calibri" panose="020F0502020204030204"/>
              </a:rPr>
              <a:pPr algn="r" defTabSz="457200">
                <a:spcAft>
                  <a:spcPts val="600"/>
                </a:spcAft>
              </a:pPr>
              <a:t>28.09.2020</a:t>
            </a:fld>
            <a:endParaRPr lang="pl-PL" sz="900">
              <a:solidFill>
                <a:srgbClr val="898989"/>
              </a:solidFill>
              <a:latin typeface="Calibri" panose="020F0502020204030204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1931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pl-PL" sz="1900">
                <a:solidFill>
                  <a:srgbClr val="000000"/>
                </a:solidFill>
              </a:rPr>
              <a:t>Pracowników obowiązuje poruszanie się wytyczonymi ciągami komunikacyjnymi, przestrzeganie zakazów i nakazów</a:t>
            </a:r>
          </a:p>
          <a:p>
            <a:r>
              <a:rPr lang="pl-PL" sz="1900">
                <a:solidFill>
                  <a:srgbClr val="000000"/>
                </a:solidFill>
              </a:rPr>
              <a:t>przestrzeganie wszelkich instrukcji</a:t>
            </a:r>
          </a:p>
          <a:p>
            <a:r>
              <a:rPr lang="pl-PL" sz="1900">
                <a:solidFill>
                  <a:srgbClr val="000000"/>
                </a:solidFill>
              </a:rPr>
              <a:t>badania lekarskie dopuszczające do pracy na wysokości</a:t>
            </a:r>
          </a:p>
          <a:p>
            <a:r>
              <a:rPr lang="pl-PL" sz="1900">
                <a:solidFill>
                  <a:srgbClr val="000000"/>
                </a:solidFill>
              </a:rPr>
              <a:t> przestrzeganie instrukcji eksploatacyjnych oraz zaleceń zawartych w kartach charakterystyki substancji, wdrażanie planów organizacyjno-technicznych</a:t>
            </a:r>
          </a:p>
          <a:p>
            <a:r>
              <a:rPr lang="pl-PL" sz="1900">
                <a:solidFill>
                  <a:srgbClr val="000000"/>
                </a:solidFill>
              </a:rPr>
              <a:t>znajomość wyników pomiarów hałasu, stosowanie podstawowych zasad BHP</a:t>
            </a:r>
          </a:p>
          <a:p>
            <a:endParaRPr lang="pl-PL" sz="1900">
              <a:solidFill>
                <a:srgbClr val="000000"/>
              </a:solidFill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4BC5282B-97D7-45AD-AF68-0AE3663DC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676276" y="6223703"/>
            <a:ext cx="3967171" cy="314067"/>
          </a:xfrm>
        </p:spPr>
        <p:txBody>
          <a:bodyPr>
            <a:normAutofit/>
          </a:bodyPr>
          <a:lstStyle/>
          <a:p>
            <a:pPr algn="r" defTabSz="457200">
              <a:spcAft>
                <a:spcPts val="600"/>
              </a:spcAft>
            </a:pPr>
            <a:r>
              <a:rPr lang="pl-PL" sz="800">
                <a:solidFill>
                  <a:srgbClr val="898989"/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0F24D38-B79E-44B4-830E-043F45D9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650" y="620743"/>
            <a:ext cx="7886700" cy="1325563"/>
          </a:xfrm>
        </p:spPr>
        <p:txBody>
          <a:bodyPr>
            <a:normAutofit/>
          </a:bodyPr>
          <a:lstStyle/>
          <a:p>
            <a:r>
              <a:rPr lang="pl-PL">
                <a:solidFill>
                  <a:srgbClr val="FFFFFF"/>
                </a:solidFill>
              </a:rPr>
              <a:t>Ocena Ryzyka Zawodowego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C469874-256B-45B3-A79C-7591B4BA1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20955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775521" y="1740725"/>
            <a:ext cx="4200465" cy="4436238"/>
          </a:xfrm>
        </p:spPr>
        <p:txBody>
          <a:bodyPr>
            <a:normAutofit/>
          </a:bodyPr>
          <a:lstStyle/>
          <a:p>
            <a:r>
              <a:rPr lang="pl-PL" sz="1500" b="1" dirty="0">
                <a:solidFill>
                  <a:srgbClr val="FFFFFF"/>
                </a:solidFill>
              </a:rPr>
              <a:t>Kodeks Pracy</a:t>
            </a:r>
          </a:p>
          <a:p>
            <a:r>
              <a:rPr lang="pl-PL" sz="1500" dirty="0">
                <a:solidFill>
                  <a:srgbClr val="FFFFFF"/>
                </a:solidFill>
              </a:rPr>
              <a:t>Art. 226 Kodeksu pracy nakłada na pracodawcę obowiązek informowania pracowników o poziomie ryzyka zawodowego, źródłach zagrożenia, skutkach i metodach ochronnych. Zapis ten obliguje pracodawcę do dokonywania i dokumentowania ryzyka zawodowego oraz podejmowania niezbędnych działań profilaktycznych eliminujących lub zmniejszających wskazane ryzyko do tzw. ryzyka akceptowalnego. </a:t>
            </a:r>
          </a:p>
          <a:p>
            <a:r>
              <a:rPr lang="pl-PL" sz="1500" dirty="0">
                <a:solidFill>
                  <a:srgbClr val="FFFFFF"/>
                </a:solidFill>
              </a:rPr>
              <a:t>Ocenie powinno zostać poddane każde stanowisko pracy, a w celu usunięcia zagrożenia i zapewnienia bezpieczeństwa konieczne jest podjęcie wszelkich środków ochrony zbiorowej, jak i indywidualnej.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216016" y="2266345"/>
            <a:ext cx="4200465" cy="3910618"/>
          </a:xfrm>
        </p:spPr>
        <p:txBody>
          <a:bodyPr>
            <a:normAutofit/>
          </a:bodyPr>
          <a:lstStyle/>
          <a:p>
            <a:r>
              <a:rPr lang="pl-PL" sz="1600" b="1" dirty="0">
                <a:solidFill>
                  <a:srgbClr val="FFFFFF"/>
                </a:solidFill>
              </a:rPr>
              <a:t>Rozporządzenie Ministra Pracy i Polityki Socjalnej w sprawie ogólnych przepisów bezpieczeństwa i higieny pracy</a:t>
            </a:r>
          </a:p>
          <a:p>
            <a:r>
              <a:rPr lang="pl-PL" sz="1600" dirty="0">
                <a:solidFill>
                  <a:srgbClr val="FFFFFF"/>
                </a:solidFill>
              </a:rPr>
              <a:t>Zgodnie z Rozporządzeniem pracodawca jest zobowiązany do przygotowania odpowiedniego środowiska pracy i bezpiecznych stanowisk pracy, prawidłowo wyposażonych, chroniących pracowników przed ewentualnymi zagrożeniami i oddziaływaniem czynników szkodliwych dla zdrowia, powodujących chorobę zawodową, jak inne choroby spowodowane warunkami pracy.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E88DDD-7A67-43F3-A9BD-A6E6931074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356351"/>
            <a:ext cx="2057400" cy="365125"/>
          </a:xfrm>
        </p:spPr>
        <p:txBody>
          <a:bodyPr>
            <a:normAutofit/>
          </a:bodyPr>
          <a:lstStyle/>
          <a:p>
            <a:pPr defTabSz="457200">
              <a:spcAft>
                <a:spcPts val="600"/>
              </a:spcAft>
            </a:pPr>
            <a:fld id="{2395CB4D-61DB-4911-B758-944526269C67}" type="datetime1">
              <a:rPr lang="pl-PL">
                <a:solidFill>
                  <a:srgbClr val="FFFFFF"/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</a:pPr>
              <a:t>28.09.2020</a:t>
            </a:fld>
            <a:endParaRPr lang="pl-PL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5F0A9B05-8A03-487F-930A-34CF73741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52950" y="6356351"/>
            <a:ext cx="3086100" cy="365125"/>
          </a:xfrm>
        </p:spPr>
        <p:txBody>
          <a:bodyPr>
            <a:normAutofit/>
          </a:bodyPr>
          <a:lstStyle/>
          <a:p>
            <a:pPr defTabSz="457200">
              <a:lnSpc>
                <a:spcPct val="90000"/>
              </a:lnSpc>
              <a:spcAft>
                <a:spcPts val="600"/>
              </a:spcAft>
            </a:pPr>
            <a:r>
              <a:rPr lang="pl-PL" sz="900">
                <a:solidFill>
                  <a:srgbClr val="FFFFFF"/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24000" y="0"/>
            <a:ext cx="4572000" cy="1435100"/>
          </a:xfrm>
        </p:spPr>
        <p:txBody>
          <a:bodyPr anchor="b">
            <a:noAutofit/>
          </a:bodyPr>
          <a:lstStyle/>
          <a:p>
            <a:pPr algn="ctr"/>
            <a:r>
              <a:rPr lang="pl-PL" sz="2400" b="1" dirty="0"/>
              <a:t>Procedury przy ocenie ryzyka zawodowego</a:t>
            </a:r>
            <a:endParaRPr lang="pl-PL" sz="2400" dirty="0"/>
          </a:p>
        </p:txBody>
      </p:sp>
      <p:graphicFrame>
        <p:nvGraphicFramePr>
          <p:cNvPr id="12" name="Symbol zastępczy zawartości 2">
            <a:extLst>
              <a:ext uri="{FF2B5EF4-FFF2-40B4-BE49-F238E27FC236}">
                <a16:creationId xmlns:a16="http://schemas.microsoft.com/office/drawing/2014/main" id="{BD08C10E-9F42-4249-BE60-7000715A9AA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411391" y="987427"/>
          <a:ext cx="462915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ymbol zastępczy zawartości 3"/>
          <p:cNvSpPr>
            <a:spLocks noGrp="1"/>
          </p:cNvSpPr>
          <p:nvPr>
            <p:ph type="body" sz="half" idx="2"/>
          </p:nvPr>
        </p:nvSpPr>
        <p:spPr>
          <a:xfrm>
            <a:off x="1631505" y="1435101"/>
            <a:ext cx="3779887" cy="4691063"/>
          </a:xfrm>
        </p:spPr>
        <p:txBody>
          <a:bodyPr>
            <a:noAutofit/>
          </a:bodyPr>
          <a:lstStyle/>
          <a:p>
            <a:r>
              <a:rPr lang="pl-PL" sz="1800" dirty="0"/>
              <a:t>Ocena Ryzyka zawsze składa się z tych samych etapów:</a:t>
            </a:r>
          </a:p>
          <a:p>
            <a:r>
              <a:rPr lang="pl-PL" sz="1800" dirty="0"/>
              <a:t> identyfikacja zagrożeń,</a:t>
            </a:r>
          </a:p>
          <a:p>
            <a:r>
              <a:rPr lang="pl-PL" sz="1800" dirty="0"/>
              <a:t> wskazanie osób narażonych, </a:t>
            </a:r>
          </a:p>
          <a:p>
            <a:r>
              <a:rPr lang="pl-PL" sz="1800" dirty="0"/>
              <a:t>ocena rodzajów ryzyka i ich klasyfikacja ze względu na poziom,</a:t>
            </a:r>
          </a:p>
          <a:p>
            <a:r>
              <a:rPr lang="pl-PL" sz="1800" dirty="0"/>
              <a:t> wybór środków zaradczych, </a:t>
            </a:r>
          </a:p>
          <a:p>
            <a:r>
              <a:rPr lang="pl-PL" sz="1800" dirty="0"/>
              <a:t>podjęcie działań z wykorzystaniem tych środków, monitoring  i kontrola.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25EC2B2-F938-457E-B6FD-C6660688A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59C95970-75F0-4A0F-A580-79BF167B0EE7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4E74CF4A-7B67-48D2-B52E-15D72DDAE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B05E4F47-B148-49E0-B472-BBF149315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0" y="0"/>
            <a:ext cx="4816290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7A2CE8EB-F719-4F84-9E91-F538438CA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38167" y="320232"/>
            <a:ext cx="5529833" cy="87652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dirty="0">
                <a:solidFill>
                  <a:srgbClr val="000000"/>
                </a:solidFill>
              </a:rPr>
              <a:t>Ocena Ryzyka Zawodowego</a:t>
            </a:r>
          </a:p>
        </p:txBody>
      </p:sp>
      <p:sp>
        <p:nvSpPr>
          <p:cNvPr id="26" name="Freeform 50">
            <a:extLst>
              <a:ext uri="{FF2B5EF4-FFF2-40B4-BE49-F238E27FC236}">
                <a16:creationId xmlns:a16="http://schemas.microsoft.com/office/drawing/2014/main" id="{684BF3E1-C321-4F38-85CF-FEBBEEC15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524001" y="581160"/>
            <a:ext cx="409865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4" name="Obraz 3" descr="41.jpg"/>
          <p:cNvPicPr>
            <a:picLocks noChangeAspect="1"/>
          </p:cNvPicPr>
          <p:nvPr/>
        </p:nvPicPr>
        <p:blipFill rotWithShape="1">
          <a:blip r:embed="rId3" cstate="print"/>
          <a:srcRect l="24694" r="10808" b="2"/>
          <a:stretch/>
        </p:blipFill>
        <p:spPr>
          <a:xfrm>
            <a:off x="1777746" y="1819634"/>
            <a:ext cx="3106674" cy="4142276"/>
          </a:xfrm>
          <a:prstGeom prst="rect">
            <a:avLst/>
          </a:prstGeom>
          <a:noFill/>
        </p:spPr>
      </p:pic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168008" y="1196753"/>
            <a:ext cx="4246246" cy="457840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1600" dirty="0">
                <a:solidFill>
                  <a:srgbClr val="000000"/>
                </a:solidFill>
              </a:rPr>
              <a:t>Ocenę ryzyka zawodowego można przeprowadzić w pięciu następujących krokach:</a:t>
            </a:r>
          </a:p>
          <a:p>
            <a:r>
              <a:rPr lang="en-US" sz="1600" b="1" dirty="0">
                <a:solidFill>
                  <a:srgbClr val="000000"/>
                </a:solidFill>
              </a:rPr>
              <a:t>Krok 1</a:t>
            </a:r>
            <a:r>
              <a:rPr lang="en-US" sz="1600" dirty="0">
                <a:solidFill>
                  <a:srgbClr val="000000"/>
                </a:solidFill>
              </a:rPr>
              <a:t>: identyfikacja zagrożenia. </a:t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Krok 2</a:t>
            </a:r>
            <a:r>
              <a:rPr lang="en-US" sz="1600" dirty="0">
                <a:solidFill>
                  <a:srgbClr val="000000"/>
                </a:solidFill>
              </a:rPr>
              <a:t>: Ustalenie, kto może ulec wypadkowi lub zachorować. </a:t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Krok 3</a:t>
            </a:r>
            <a:r>
              <a:rPr lang="en-US" sz="1600" dirty="0">
                <a:solidFill>
                  <a:srgbClr val="000000"/>
                </a:solidFill>
              </a:rPr>
              <a:t>: Oszacowanie ryzyka zawodowego wynikające z zagrożeń i ocena, czy zastosowane środki ochrony są właściwe oraz czy należy podjąć jeszcze jakieś działania w celu dalszego ograniczenia tego ryzyka. </a:t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Krok 4</a:t>
            </a:r>
            <a:r>
              <a:rPr lang="en-US" sz="1600" dirty="0">
                <a:solidFill>
                  <a:srgbClr val="000000"/>
                </a:solidFill>
              </a:rPr>
              <a:t>: Udokumentowanie wyników. </a:t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>
              <a:solidFill>
                <a:srgbClr val="000000"/>
              </a:solidFill>
            </a:endParaRPr>
          </a:p>
          <a:p>
            <a:r>
              <a:rPr lang="en-US" sz="1600" b="1" dirty="0">
                <a:solidFill>
                  <a:srgbClr val="000000"/>
                </a:solidFill>
              </a:rPr>
              <a:t>Krok 5:</a:t>
            </a:r>
            <a:r>
              <a:rPr lang="en-US" sz="1600" dirty="0">
                <a:solidFill>
                  <a:srgbClr val="000000"/>
                </a:solidFill>
              </a:rPr>
              <a:t> Okresowo dokonywanie przeglądu oceny ryzyka zawodowego i weryfikowanie jej, jeśli zaistnieje taka konieczność</a:t>
            </a:r>
            <a:r>
              <a:rPr lang="en-US" sz="1600" b="1" dirty="0">
                <a:solidFill>
                  <a:srgbClr val="000000"/>
                </a:solidFill>
              </a:rPr>
              <a:t>.</a:t>
            </a:r>
            <a:endParaRPr lang="en-US" sz="1600" dirty="0">
              <a:solidFill>
                <a:srgbClr val="000000"/>
              </a:solidFill>
            </a:endParaRPr>
          </a:p>
          <a:p>
            <a:endParaRPr lang="en-US" sz="1100" dirty="0">
              <a:solidFill>
                <a:srgbClr val="000000"/>
              </a:solidFill>
            </a:endParaRP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030B54C2-08F4-493B-BCA6-2CF5035076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90544" y="6223703"/>
            <a:ext cx="986812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AC24C5C9-4D59-49E6-AC1D-B916FF945123}" type="datetime1">
              <a:rPr lang="en-US" sz="1000">
                <a:solidFill>
                  <a:srgbClr val="898989"/>
                </a:solidFill>
                <a:latin typeface="Calibri" panose="020F0502020204030204"/>
              </a:rPr>
              <a:pPr>
                <a:spcAft>
                  <a:spcPts val="600"/>
                </a:spcAft>
              </a:pPr>
              <a:t>9/28/2020</a:t>
            </a:fld>
            <a:endParaRPr lang="en-US" sz="1000">
              <a:solidFill>
                <a:srgbClr val="898989"/>
              </a:solidFill>
              <a:latin typeface="Calibri" panose="020F0502020204030204"/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A071B6BF-CEED-4550-B22C-DA662D0EE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610165" y="6223703"/>
            <a:ext cx="2451888" cy="314067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lnSpc>
                <a:spcPct val="90000"/>
              </a:lnSpc>
              <a:spcAft>
                <a:spcPts val="600"/>
              </a:spcAft>
            </a:pPr>
            <a:r>
              <a:rPr lang="en-US" sz="800">
                <a:solidFill>
                  <a:srgbClr val="898989"/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03512" y="274638"/>
            <a:ext cx="8784976" cy="1143000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pl-PL" sz="2400" b="1" dirty="0"/>
            </a:br>
            <a: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  <a:t>Metody oceny ryzyka zawodowego można podzielić na:</a:t>
            </a:r>
            <a:br>
              <a:rPr lang="pl-PL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C31DD66B-9262-4993-BAE1-C82ED380BA90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E77D2AF9-0941-4F3F-B04D-31AD58755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CCDA2583-1B25-4AD9-9914-1FDCEB9F83B1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9E555BEF-6C84-49EE-87C4-DC98998A4B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7F26644A-3914-47C3-AC37-2DD4B7A5C5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pl-PL" dirty="0" err="1"/>
              <a:t>c.d</a:t>
            </a:r>
            <a:endParaRPr lang="en-US" dirty="0"/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EF121929-EFA1-41AD-B403-43035B6B5B6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A87BA1D-F724-4A99-90B4-054EF0725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457200"/>
            <a:fld id="{4EE2280C-BA63-4BA5-9429-38D367D70A62}" type="datetime1"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defTabSz="457200"/>
              <a:t>28.09.2020</a:t>
            </a:fld>
            <a:endParaRPr lang="pl-PL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C164623-1FDD-485D-9586-6A236CD8A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457200"/>
            <a:r>
              <a:rPr lang="pl-PL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C5E1D13B-3A3C-462E-A6FF-A3D5A3881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Freeform 6">
            <a:extLst>
              <a:ext uri="{FF2B5EF4-FFF2-40B4-BE49-F238E27FC236}">
                <a16:creationId xmlns:a16="http://schemas.microsoft.com/office/drawing/2014/main" id="{B82AB0A7-5ADB-43AA-A85D-9EB9D8BC09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619660" y="900815"/>
            <a:ext cx="569714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94214E17-97F3-4B04-AAE9-03BA148AE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618656" y="633165"/>
            <a:ext cx="361990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EC9D92EA-1FC7-47BC-8749-59CAF27E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524000" y="634080"/>
            <a:ext cx="5456646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F539A11-DF44-405D-AB0F-B3FFDBDD9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27151" y="951273"/>
            <a:ext cx="4612197" cy="11905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>
                <a:solidFill>
                  <a:srgbClr val="FFFFFF"/>
                </a:solidFill>
              </a:rPr>
              <a:t>C d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2132320" y="2232592"/>
            <a:ext cx="4612196" cy="33015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600" b="1" dirty="0">
                <a:solidFill>
                  <a:srgbClr val="FEFFFF"/>
                </a:solidFill>
              </a:rPr>
              <a:t>Jakościowe</a:t>
            </a:r>
            <a:r>
              <a:rPr lang="en-US" sz="1600" dirty="0">
                <a:solidFill>
                  <a:srgbClr val="FEFFFF"/>
                </a:solidFill>
              </a:rPr>
              <a:t> – praktycznie do oceny ryzyka zawodowego stosuje się głównie metody jakościowe. Są to metody, w których ocena ryzyka zawodowego jest oceną subiektywną. Tylko przygotowanie potrzebnych informacji i rzetelne podejście do oceny spowodują, że będzie zbliżona do obiektywnej. Ponadto jakościowe metody oceny ryzyka zawodowego dzieli się na trzy grupy:</a:t>
            </a:r>
          </a:p>
          <a:p>
            <a:r>
              <a:rPr lang="en-US" sz="1600" dirty="0">
                <a:solidFill>
                  <a:srgbClr val="FEFFFF"/>
                </a:solidFill>
              </a:rPr>
              <a:t>Matrycowe.- Norma PN-N 18002</a:t>
            </a:r>
          </a:p>
          <a:p>
            <a:r>
              <a:rPr lang="en-US" sz="1600" dirty="0">
                <a:solidFill>
                  <a:srgbClr val="FEFFFF"/>
                </a:solidFill>
              </a:rPr>
              <a:t>Wskaźnikowe- Risk Score</a:t>
            </a:r>
          </a:p>
          <a:p>
            <a:r>
              <a:rPr lang="en-US" sz="1600" dirty="0">
                <a:solidFill>
                  <a:srgbClr val="FEFFFF"/>
                </a:solidFill>
              </a:rPr>
              <a:t>Grafy ryzyka.</a:t>
            </a:r>
          </a:p>
          <a:p>
            <a:endParaRPr lang="en-US" sz="1600" dirty="0">
              <a:solidFill>
                <a:srgbClr val="FEFFFF"/>
              </a:solidFill>
            </a:endParaRPr>
          </a:p>
        </p:txBody>
      </p:sp>
      <p:pic>
        <p:nvPicPr>
          <p:cNvPr id="4" name="Obraz 3" descr="50.jpg"/>
          <p:cNvPicPr>
            <a:picLocks noChangeAspect="1"/>
          </p:cNvPicPr>
          <p:nvPr/>
        </p:nvPicPr>
        <p:blipFill rotWithShape="1">
          <a:blip r:embed="rId2" cstate="print"/>
          <a:srcRect l="5784" r="17480"/>
          <a:stretch/>
        </p:blipFill>
        <p:spPr>
          <a:xfrm>
            <a:off x="7189603" y="1353981"/>
            <a:ext cx="3478169" cy="5257799"/>
          </a:xfrm>
          <a:prstGeom prst="rect">
            <a:avLst/>
          </a:prstGeom>
          <a:noFill/>
        </p:spPr>
      </p:pic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F8E09F71-78F4-44A2-A4E0-76CD04094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0646" y="6382512"/>
            <a:ext cx="5068062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11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120488D8-B09F-43AE-AAE8-46ADCC1737E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2398" y="6222900"/>
            <a:ext cx="2120998" cy="320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>
              <a:spcAft>
                <a:spcPts val="600"/>
              </a:spcAft>
              <a:defRPr/>
            </a:pPr>
            <a:fld id="{C5D7AAF6-7387-4889-B8F0-6BD5320F7AFB}" type="datetime1">
              <a:rPr lang="en-US">
                <a:solidFill>
                  <a:srgbClr val="FEFFFF"/>
                </a:solidFill>
                <a:latin typeface="Calibri" panose="020F0502020204030204"/>
              </a:rPr>
              <a:pPr algn="r">
                <a:spcAft>
                  <a:spcPts val="600"/>
                </a:spcAft>
                <a:defRPr/>
              </a:pPr>
              <a:t>9/28/2020</a:t>
            </a:fld>
            <a:endParaRPr lang="en-US">
              <a:solidFill>
                <a:srgbClr val="FEFFFF"/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00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31283" y="1022351"/>
            <a:ext cx="532209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831283" y="837745"/>
            <a:ext cx="302419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07495" y="640895"/>
            <a:ext cx="126206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941403" y="635716"/>
            <a:ext cx="246459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2007042" y="635716"/>
            <a:ext cx="8180897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/>
            <a:endParaRPr lang="en-US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42880" y="800392"/>
            <a:ext cx="7698523" cy="1212102"/>
          </a:xfrm>
        </p:spPr>
        <p:txBody>
          <a:bodyPr>
            <a:normAutofit/>
          </a:bodyPr>
          <a:lstStyle/>
          <a:p>
            <a:r>
              <a:rPr lang="pl-PL" sz="3500" b="1">
                <a:solidFill>
                  <a:srgbClr val="FFFFFF"/>
                </a:solidFill>
              </a:rPr>
              <a:t>Ocena Ryzyka Zawodowego – Operator Węzła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996420" y="2012495"/>
            <a:ext cx="8492068" cy="4045115"/>
          </a:xfrm>
        </p:spPr>
        <p:txBody>
          <a:bodyPr anchor="ctr">
            <a:normAutofit fontScale="92500" lnSpcReduction="10000"/>
          </a:bodyPr>
          <a:lstStyle/>
          <a:p>
            <a:endParaRPr lang="pl-PL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Zadaniem operatora węzła jest przyjmowanie i dysponowanie zleceniami klienta przy możliwie jak najlepszym wykorzystaniu możliwości produkcyjnych urządzenia i parku środków transportowych. Stanowisko pracy operatora usytuowane jest w sterowni węzła, wyposażone w komputer oraz zespół sterowników przy pomocy których operator kieruje pracą węzła betoniarskiego wg założeń technologicznych wdrożonego programu komputerowego. Operator obsługuje urządzenie  komorowe, dozownik kruszywa, przenośnik taśmowy, jednokomorowy podajnik skrzyniowy, </a:t>
            </a:r>
            <a:r>
              <a:rPr lang="pl-PL" sz="1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mieszalnik komponentów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silosy na cement, silos na wypełniacze z zespołem podajników ślimakowych oraz węzeł recyklingu i kontenerową kotłownię c. </a:t>
            </a:r>
            <a:r>
              <a:rPr lang="pl-PL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o.Operator</a:t>
            </a:r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również wykonuje czynności operatora ładowarki - transportowaniu kruszyw z zasieków stałych do zasieków aktywnych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Przestrzeganie przepisów dot. obsługi urządzenia produkcyjnego i poleceń służbowych i pouczeń dot.  produkcji betonu zgodnej z normami jakościowymi - bezpieczeństwa i higieny pracy -  konserwacji, doglądu i utrzymywania w dobrym stanie urządzenia produkcyjnego.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Kontrola jakości dostarczonego materiału według podanych kryteriów, przeprowadzanie inwentaryzacji materiałowej, prowadzenie Wejście</a:t>
            </a:r>
          </a:p>
          <a:p>
            <a:r>
              <a:rPr lang="pl-PL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Wejście na   silosy      przy  miesięcznej  inwentaryzacji   (ponad 13 m  nad placem   / silosy   100 tonowe  każdy) , dokonanie   pomiaru przy odkręcaniu  „ wziernika”  (np.;  typ  strażacki więc  robi się to  bez  narzędzi ) przy użyciu miernika</a:t>
            </a:r>
            <a:endParaRPr lang="pl-PL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ymbol zastępczy stopki 6">
            <a:extLst>
              <a:ext uri="{FF2B5EF4-FFF2-40B4-BE49-F238E27FC236}">
                <a16:creationId xmlns:a16="http://schemas.microsoft.com/office/drawing/2014/main" id="{32BEC54B-D531-4E12-B997-44C019900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20646" y="6382512"/>
            <a:ext cx="5068062" cy="320040"/>
          </a:xfrm>
        </p:spPr>
        <p:txBody>
          <a:bodyPr>
            <a:normAutofit/>
          </a:bodyPr>
          <a:lstStyle/>
          <a:p>
            <a:pPr algn="l" defTabSz="457200">
              <a:spcAft>
                <a:spcPts val="600"/>
              </a:spcAft>
            </a:pPr>
            <a:r>
              <a:rPr lang="pl-PL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C37939ED-8B1E-44FA-9629-FA60EF1ADC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12152" y="6382512"/>
            <a:ext cx="2119122" cy="320040"/>
          </a:xfrm>
        </p:spPr>
        <p:txBody>
          <a:bodyPr>
            <a:normAutofit/>
          </a:bodyPr>
          <a:lstStyle/>
          <a:p>
            <a:pPr algn="r" defTabSz="457200">
              <a:spcAft>
                <a:spcPts val="600"/>
              </a:spcAft>
            </a:pPr>
            <a:fld id="{B1D9652E-638A-4BC6-8A1E-C0AE8FEE12BD}" type="datetime1">
              <a:rPr lang="pl-PL"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rPr>
              <a:pPr algn="r" defTabSz="457200">
                <a:spcAft>
                  <a:spcPts val="600"/>
                </a:spcAft>
              </a:pPr>
              <a:t>28.09.2020</a:t>
            </a:fld>
            <a:endParaRPr lang="pl-PL" sz="900">
              <a:solidFill>
                <a:prstClr val="black">
                  <a:tint val="75000"/>
                </a:prstClr>
              </a:solidFill>
              <a:latin typeface="Calibri" panose="020F0502020204030204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CA06CD6-90CA-4C45-856C-6771339E1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1765173" y="320040"/>
            <a:ext cx="8661654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52651" y="963507"/>
            <a:ext cx="2620771" cy="4930986"/>
          </a:xfrm>
        </p:spPr>
        <p:txBody>
          <a:bodyPr>
            <a:normAutofit/>
          </a:bodyPr>
          <a:lstStyle/>
          <a:p>
            <a:pPr algn="r"/>
            <a:r>
              <a:rPr lang="pl-PL" sz="3400" b="1">
                <a:solidFill>
                  <a:schemeClr val="accent1"/>
                </a:solidFill>
              </a:rPr>
              <a:t>Ocena Ryzyka Zawodowego – Operator węzła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5021601D-2758-4B15-A31C-FDA184C51B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14722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256023" y="963508"/>
            <a:ext cx="4688205" cy="2304627"/>
          </a:xfrm>
        </p:spPr>
        <p:txBody>
          <a:bodyPr anchor="b">
            <a:normAutofit/>
          </a:bodyPr>
          <a:lstStyle/>
          <a:p>
            <a:pPr>
              <a:buNone/>
            </a:pPr>
            <a:endParaRPr lang="pl-PL" sz="1700"/>
          </a:p>
          <a:p>
            <a:endParaRPr lang="pl-PL" sz="1700"/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B4FFDF1D-0225-410D-A2C3-3F03522148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56023" y="963508"/>
            <a:ext cx="4688205" cy="4930987"/>
          </a:xfrm>
        </p:spPr>
        <p:txBody>
          <a:bodyPr>
            <a:normAutofit/>
          </a:bodyPr>
          <a:lstStyle/>
          <a:p>
            <a:r>
              <a:rPr lang="pl-PL" sz="1700" dirty="0"/>
              <a:t>TYPY ZAGROZEN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Długotrwała praca przy monitorze ekranowym.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Kontakt z ostrymi, szorstkimi przedmiotami.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Mikroklimat pracy (zimny, gorący).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Narażenie na hałas.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Gorące części maszyn.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Porażenie prądem elektrycznym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Potknięcie, poślizgniecie lub upadek na nierównej powierzchni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Przygniecenie/zmiażdżenie/zasypanie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Uderzenie przez spadające przedmioty. Pochwycenie przez obracające się elementy maszyn i urządzeń.</a:t>
            </a:r>
          </a:p>
          <a:p>
            <a:r>
              <a:rPr lang="pl-PL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Upadki z wysokości (schody, podesty, drabinki itp.).</a:t>
            </a:r>
          </a:p>
          <a:p>
            <a:r>
              <a:rPr lang="pl-PL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Zapylenie, zaprószenie oczu.</a:t>
            </a:r>
            <a:endParaRPr lang="pl-PL" sz="1600" dirty="0"/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2A05DE6-C1B1-42EC-9CDA-515ED48C4E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152650" y="6033480"/>
            <a:ext cx="2057400" cy="365125"/>
          </a:xfrm>
        </p:spPr>
        <p:txBody>
          <a:bodyPr>
            <a:normAutofit/>
          </a:bodyPr>
          <a:lstStyle/>
          <a:p>
            <a:pPr defTabSz="457200">
              <a:spcAft>
                <a:spcPts val="600"/>
              </a:spcAft>
            </a:pPr>
            <a:fld id="{A5052BEB-5696-4C35-B839-85FBA2727BE2}" type="datetime1">
              <a:rPr lang="pl-PL" sz="90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pPr defTabSz="457200">
                <a:spcAft>
                  <a:spcPts val="600"/>
                </a:spcAft>
              </a:pPr>
              <a:t>28.09.2020</a:t>
            </a:fld>
            <a:endParaRPr lang="pl-PL" sz="900">
              <a:solidFill>
                <a:prstClr val="black">
                  <a:alpha val="80000"/>
                </a:prstClr>
              </a:solidFill>
              <a:latin typeface="Calibri" panose="020F0502020204030204"/>
            </a:endParaRPr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F0A4489C-FD2B-414E-A3C2-1F272A3C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56024" y="6033480"/>
            <a:ext cx="3944989" cy="365125"/>
          </a:xfrm>
        </p:spPr>
        <p:txBody>
          <a:bodyPr>
            <a:normAutofit/>
          </a:bodyPr>
          <a:lstStyle/>
          <a:p>
            <a:pPr algn="l" defTabSz="457200">
              <a:lnSpc>
                <a:spcPct val="90000"/>
              </a:lnSpc>
              <a:spcAft>
                <a:spcPts val="600"/>
              </a:spcAft>
            </a:pPr>
            <a:r>
              <a:rPr lang="pl-PL" sz="900">
                <a:solidFill>
                  <a:prstClr val="black">
                    <a:alpha val="80000"/>
                  </a:prstClr>
                </a:solidFill>
                <a:latin typeface="Calibri" panose="020F0502020204030204"/>
              </a:rPr>
              <a:t>Mars-Żbik Ośrodek Usługowo Szkoleniowy,80-855 Gdansk, ul. Wały Piastowskie 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1378</Words>
  <Application>Microsoft Office PowerPoint</Application>
  <PresentationFormat>Panoramiczny</PresentationFormat>
  <Paragraphs>129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Motyw pakietu Office</vt:lpstr>
      <vt:lpstr>Office Theme</vt:lpstr>
      <vt:lpstr>Ocena Ryzyka Zawodowego</vt:lpstr>
      <vt:lpstr>Ocena Ryzyka Zawodowego</vt:lpstr>
      <vt:lpstr>Procedury przy ocenie ryzyka zawodowego</vt:lpstr>
      <vt:lpstr>Ocena Ryzyka Zawodowego</vt:lpstr>
      <vt:lpstr> Metody oceny ryzyka zawodowego można podzielić na: </vt:lpstr>
      <vt:lpstr>c.d</vt:lpstr>
      <vt:lpstr>C d</vt:lpstr>
      <vt:lpstr>Ocena Ryzyka Zawodowego – Operator Węzła</vt:lpstr>
      <vt:lpstr>Ocena Ryzyka Zawodowego – Operator węzła</vt:lpstr>
      <vt:lpstr>Prezentacja programu PowerPoint</vt:lpstr>
      <vt:lpstr>Ocena Ryzyka Zawodowego – Operator węzła</vt:lpstr>
      <vt:lpstr>Ocena Ryzyka Zawodowego – Operator węzła</vt:lpstr>
      <vt:lpstr>Ocena Ryzyka zawodowego – Operator Węzła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Ocena Ryzyka Zawodowego</dc:title>
  <dc:creator>Halina</dc:creator>
  <cp:lastModifiedBy>Halina</cp:lastModifiedBy>
  <cp:revision>2</cp:revision>
  <dcterms:created xsi:type="dcterms:W3CDTF">2020-09-28T09:51:50Z</dcterms:created>
  <dcterms:modified xsi:type="dcterms:W3CDTF">2020-09-28T10:03:31Z</dcterms:modified>
</cp:coreProperties>
</file>